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6" r:id="rId1"/>
    <p:sldMasterId id="2147483674" r:id="rId2"/>
  </p:sldMasterIdLst>
  <p:notesMasterIdLst>
    <p:notesMasterId r:id="rId18"/>
  </p:notesMasterIdLst>
  <p:handoutMasterIdLst>
    <p:handoutMasterId r:id="rId19"/>
  </p:handoutMasterIdLst>
  <p:sldIdLst>
    <p:sldId id="360" r:id="rId3"/>
    <p:sldId id="414" r:id="rId4"/>
    <p:sldId id="408" r:id="rId5"/>
    <p:sldId id="409" r:id="rId6"/>
    <p:sldId id="412" r:id="rId7"/>
    <p:sldId id="407" r:id="rId8"/>
    <p:sldId id="577" r:id="rId9"/>
    <p:sldId id="346" r:id="rId10"/>
    <p:sldId id="573" r:id="rId11"/>
    <p:sldId id="574" r:id="rId12"/>
    <p:sldId id="575" r:id="rId13"/>
    <p:sldId id="578" r:id="rId14"/>
    <p:sldId id="413" r:id="rId15"/>
    <p:sldId id="410" r:id="rId16"/>
    <p:sldId id="272" r:id="rId17"/>
  </p:sldIdLst>
  <p:sldSz cx="12192000" cy="6858000"/>
  <p:notesSz cx="11309350" cy="201041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75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75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75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75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75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75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75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75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75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Start" id="{DD29F31D-FD3E-4656-95C7-E134B4FAAFA1}">
          <p14:sldIdLst>
            <p14:sldId id="360"/>
            <p14:sldId id="414"/>
            <p14:sldId id="408"/>
            <p14:sldId id="409"/>
            <p14:sldId id="412"/>
            <p14:sldId id="407"/>
            <p14:sldId id="577"/>
            <p14:sldId id="346"/>
            <p14:sldId id="573"/>
            <p14:sldId id="574"/>
            <p14:sldId id="575"/>
            <p14:sldId id="578"/>
            <p14:sldId id="413"/>
            <p14:sldId id="410"/>
            <p14:sldId id="272"/>
          </p14:sldIdLst>
        </p14:section>
      </p14:sectionLst>
    </p:ext>
    <p:ext uri="{EFAFB233-063F-42B5-8137-9DF3F51BA10A}">
      <p15:sldGuideLst xmlns:p15="http://schemas.microsoft.com/office/powerpoint/2012/main">
        <p15:guide id="2" pos="7008" userDrawn="1">
          <p15:clr>
            <a:srgbClr val="000000"/>
          </p15:clr>
        </p15:guide>
        <p15:guide id="3" orient="horz" pos="32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1A1A1A"/>
    <a:srgbClr val="78AAD6"/>
    <a:srgbClr val="D3908F"/>
    <a:srgbClr val="D0D1D2"/>
    <a:srgbClr val="8DB4E2"/>
    <a:srgbClr val="92B573"/>
    <a:srgbClr val="538DD5"/>
    <a:srgbClr val="D9D9D9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CC4630C-4AB4-B96F-50B3-800BD9FE48B3}" v="5" dt="2021-07-14T21:53:03.945"/>
    <p1510:client id="{F821318E-F24C-4D68-AE43-45F79F6BA226}" v="4" dt="2021-07-12T21:19:40.223"/>
  </p1510:revLst>
</p1510:revInfo>
</file>

<file path=ppt/tableStyles.xml><?xml version="1.0" encoding="utf-8"?>
<a:tblStyleLst xmlns:a="http://schemas.openxmlformats.org/drawingml/2006/main" def="{71CB66AA-850D-4605-A19E-2ED404D436C7}">
  <a:tblStyle styleId="{71CB66AA-850D-4605-A19E-2ED404D436C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809C1C93-8995-4D9E-87C8-A8817AF97DB9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E8A09481-35D7-4565-9225-4E10A05E4E98}" styleName="Table_2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373"/>
    <p:restoredTop sz="74686" autoAdjust="0"/>
  </p:normalViewPr>
  <p:slideViewPr>
    <p:cSldViewPr snapToGrid="0">
      <p:cViewPr>
        <p:scale>
          <a:sx n="74" d="100"/>
          <a:sy n="74" d="100"/>
        </p:scale>
        <p:origin x="840" y="784"/>
      </p:cViewPr>
      <p:guideLst>
        <p:guide pos="7008"/>
        <p:guide orient="horz" pos="32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microsoft.com/office/2015/10/relationships/revisionInfo" Target="revisionInfo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900956" cy="100746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6405715" y="0"/>
            <a:ext cx="4900956" cy="100746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C152C2-AF9F-44C5-8FA2-EB5B9007DBD7}" type="datetimeFigureOut">
              <a:rPr lang="en-US" smtClean="0"/>
              <a:t>5/17/24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19096639"/>
            <a:ext cx="4900956" cy="10074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405715" y="19096639"/>
            <a:ext cx="4900956" cy="10074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A31AF2-0CEF-4B92-A6C6-177490C601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1497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-1046163" y="1506538"/>
            <a:ext cx="13403263" cy="7540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1130930" y="9549418"/>
            <a:ext cx="9047477" cy="9046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54270404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75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75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75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75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75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75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75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75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75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en-US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3890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look at the next line. This says, </a:t>
            </a:r>
            <a:r>
              <a:rPr lang="en-US" dirty="0" err="1"/>
              <a:t>uri</a:t>
            </a:r>
            <a:r>
              <a:rPr lang="en-US" dirty="0"/>
              <a:t> &lt;- creds $ </a:t>
            </a:r>
            <a:r>
              <a:rPr lang="en-US" dirty="0" err="1"/>
              <a:t>redcap_uri</a:t>
            </a:r>
            <a:endParaRPr lang="en-US" dirty="0"/>
          </a:p>
          <a:p>
            <a:endParaRPr lang="en-US" dirty="0"/>
          </a:p>
          <a:p>
            <a:r>
              <a:rPr lang="en-US" dirty="0"/>
              <a:t>The creds object which we just made in the previous command is a *list*. A list is an object that contains other objects. In this case, “creds” contains the following elements: </a:t>
            </a:r>
            <a:r>
              <a:rPr lang="en-US" dirty="0" err="1"/>
              <a:t>redcap_uri</a:t>
            </a:r>
            <a:r>
              <a:rPr lang="en-US" dirty="0"/>
              <a:t>, username, </a:t>
            </a:r>
            <a:r>
              <a:rPr lang="en-US" dirty="0" err="1"/>
              <a:t>project_id</a:t>
            </a:r>
            <a:r>
              <a:rPr lang="en-US" dirty="0"/>
              <a:t>, token, and comment. </a:t>
            </a:r>
          </a:p>
          <a:p>
            <a:endParaRPr lang="en-US" dirty="0"/>
          </a:p>
          <a:p>
            <a:r>
              <a:rPr lang="en-US" dirty="0"/>
              <a:t>The $ operator extracts an element from a list. In this case we’re extracting the </a:t>
            </a:r>
            <a:r>
              <a:rPr lang="en-US" dirty="0" err="1"/>
              <a:t>redcap_uri</a:t>
            </a:r>
            <a:r>
              <a:rPr lang="en-US" dirty="0"/>
              <a:t> element and then we’re storing it as an object named ‘</a:t>
            </a:r>
            <a:r>
              <a:rPr lang="en-US" dirty="0" err="1"/>
              <a:t>uri</a:t>
            </a:r>
            <a:r>
              <a:rPr lang="en-US" dirty="0"/>
              <a:t>’.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A193586-FEB5-7C43-8F44-7EFAE4EECA2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016212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A193586-FEB5-7C43-8F44-7EFAE4EECA2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840074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0:notes"/>
          <p:cNvSpPr txBox="1">
            <a:spLocks noGrp="1"/>
          </p:cNvSpPr>
          <p:nvPr>
            <p:ph type="body" idx="1"/>
          </p:nvPr>
        </p:nvSpPr>
        <p:spPr>
          <a:xfrm>
            <a:off x="731517" y="4560556"/>
            <a:ext cx="5852158" cy="4320534"/>
          </a:xfrm>
          <a:prstGeom prst="rect">
            <a:avLst/>
          </a:prstGeom>
        </p:spPr>
        <p:txBody>
          <a:bodyPr spcFirstLastPara="1" wrap="square" lIns="49232" tIns="49232" rIns="49232" bIns="49232" anchor="t" anchorCtr="0">
            <a:noAutofit/>
          </a:bodyPr>
          <a:lstStyle/>
          <a:p>
            <a:pPr marL="0" indent="0">
              <a:buNone/>
            </a:pPr>
            <a:endParaRPr dirty="0"/>
          </a:p>
        </p:txBody>
      </p:sp>
      <p:sp>
        <p:nvSpPr>
          <p:cNvPr id="276" name="Google Shape;276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2388" cy="36020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041490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We’ve tried hard to come up with a lot of different edge cases and find ways to make things “just work”.</a:t>
            </a:r>
          </a:p>
          <a:p>
            <a:pPr marL="171450" indent="-171450">
              <a:buFontTx/>
              <a:buChar char="-"/>
            </a:pPr>
            <a:r>
              <a:rPr lang="en-US" dirty="0"/>
              <a:t>Semantic versioning, try our hardest to make breaking changes only with major version bumps – meant to make it possible to use REDCapTidieR in production-grade applications</a:t>
            </a:r>
          </a:p>
          <a:p>
            <a:pPr marL="171450" indent="-171450">
              <a:buFontTx/>
              <a:buChar char="-"/>
            </a:pPr>
            <a:r>
              <a:rPr lang="en-US" dirty="0"/>
              <a:t>Continuous integration on open-source GitHub repo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D5E4AB-DBCF-2C4F-A1FD-94DEE54C88D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8961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07240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32149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51618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60149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0:notes"/>
          <p:cNvSpPr txBox="1">
            <a:spLocks noGrp="1"/>
          </p:cNvSpPr>
          <p:nvPr>
            <p:ph type="body" idx="1"/>
          </p:nvPr>
        </p:nvSpPr>
        <p:spPr>
          <a:xfrm>
            <a:off x="731517" y="4560556"/>
            <a:ext cx="5852158" cy="4320534"/>
          </a:xfrm>
          <a:prstGeom prst="rect">
            <a:avLst/>
          </a:prstGeom>
        </p:spPr>
        <p:txBody>
          <a:bodyPr spcFirstLastPara="1" wrap="square" lIns="49232" tIns="49232" rIns="49232" bIns="49232" anchor="t" anchorCtr="0">
            <a:noAutofit/>
          </a:bodyPr>
          <a:lstStyle/>
          <a:p>
            <a:pPr marL="0" indent="0">
              <a:buNone/>
            </a:pPr>
            <a:endParaRPr dirty="0"/>
          </a:p>
        </p:txBody>
      </p:sp>
      <p:sp>
        <p:nvSpPr>
          <p:cNvPr id="276" name="Google Shape;276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2388" cy="36020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805890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Here’s the code chunk you just ran. This code looked up credentials to a </a:t>
            </a:r>
            <a:r>
              <a:rPr lang="en-US" dirty="0" err="1"/>
              <a:t>REDCap</a:t>
            </a:r>
            <a:r>
              <a:rPr lang="en-US" dirty="0"/>
              <a:t> project in a local file, and then downloaded the data from that </a:t>
            </a:r>
            <a:r>
              <a:rPr lang="en-US" dirty="0" err="1"/>
              <a:t>REDCap</a:t>
            </a:r>
            <a:r>
              <a:rPr lang="en-US" dirty="0"/>
              <a:t> project via the </a:t>
            </a:r>
            <a:r>
              <a:rPr lang="en-US" dirty="0" err="1"/>
              <a:t>REDCap</a:t>
            </a:r>
            <a:r>
              <a:rPr lang="en-US" dirty="0"/>
              <a:t> API, facilitated by the </a:t>
            </a:r>
            <a:r>
              <a:rPr lang="en-US" dirty="0" err="1"/>
              <a:t>REDCapR</a:t>
            </a:r>
            <a:r>
              <a:rPr lang="en-US" dirty="0"/>
              <a:t> package. If you haven’t looked at R code before, this will look very strange. In the next few slides I’m going to demystify this code.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A193586-FEB5-7C43-8F44-7EFAE4EECA2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99011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look at the next line of code in that chunk. It reads, …</a:t>
            </a:r>
          </a:p>
          <a:p>
            <a:endParaRPr lang="en-US" dirty="0"/>
          </a:p>
          <a:p>
            <a:r>
              <a:rPr lang="en-US" dirty="0"/>
              <a:t>There is a lot of R going on in this line of code. What is does is that first calls a </a:t>
            </a:r>
            <a:r>
              <a:rPr lang="en-US" i="1" dirty="0"/>
              <a:t>function</a:t>
            </a:r>
            <a:r>
              <a:rPr lang="en-US" i="0" dirty="0"/>
              <a:t> named </a:t>
            </a:r>
            <a:r>
              <a:rPr lang="en-US" i="0" dirty="0" err="1"/>
              <a:t>retrieve_credential_local</a:t>
            </a:r>
            <a:r>
              <a:rPr lang="en-US" i="0" dirty="0"/>
              <a:t>(). This function is part of the </a:t>
            </a:r>
            <a:r>
              <a:rPr lang="en-US" i="0" dirty="0" err="1"/>
              <a:t>REDCapR</a:t>
            </a:r>
            <a:r>
              <a:rPr lang="en-US" i="0" dirty="0"/>
              <a:t> package. It looks at a </a:t>
            </a:r>
            <a:r>
              <a:rPr lang="en-US" dirty="0"/>
              <a:t>special CSV file with </a:t>
            </a:r>
            <a:r>
              <a:rPr lang="en-US" dirty="0" err="1"/>
              <a:t>REDCap</a:t>
            </a:r>
            <a:r>
              <a:rPr lang="en-US" dirty="0"/>
              <a:t> credentials, such as an API token and project IDs, and this function returns some information with these </a:t>
            </a:r>
            <a:r>
              <a:rPr lang="en-US" dirty="0" err="1"/>
              <a:t>REDCap</a:t>
            </a:r>
            <a:r>
              <a:rPr lang="en-US" dirty="0"/>
              <a:t> credentials.</a:t>
            </a:r>
            <a:r>
              <a:rPr lang="en-US" i="0" dirty="0"/>
              <a:t> This information is then stored as an </a:t>
            </a:r>
            <a:r>
              <a:rPr lang="en-US" i="1" dirty="0"/>
              <a:t>object </a:t>
            </a:r>
            <a:r>
              <a:rPr lang="en-US" i="0" dirty="0"/>
              <a:t>named creds in R’s memory.</a:t>
            </a:r>
          </a:p>
          <a:p>
            <a:endParaRPr lang="en-US" i="0" dirty="0"/>
          </a:p>
          <a:p>
            <a:r>
              <a:rPr lang="en-US" i="0" dirty="0"/>
              <a:t>Why do we use that function for this? Because this way we don’t have to hardcode credentials into our R code, which is considered bad practice. So </a:t>
            </a:r>
            <a:r>
              <a:rPr lang="en-US" i="0" dirty="0" err="1"/>
              <a:t>REDCapR</a:t>
            </a:r>
            <a:r>
              <a:rPr lang="en-US" i="0" dirty="0"/>
              <a:t> makes it easy for you to do the right thing!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A193586-FEB5-7C43-8F44-7EFAE4EECA2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444038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look a little bit closer at what happens here. First, we have </a:t>
            </a:r>
            <a:r>
              <a:rPr lang="en-US" dirty="0" err="1"/>
              <a:t>retrieve_credential_local</a:t>
            </a:r>
            <a:r>
              <a:rPr lang="en-US" dirty="0"/>
              <a:t>, which is a </a:t>
            </a:r>
            <a:r>
              <a:rPr lang="en-US" i="1" dirty="0"/>
              <a:t>function. </a:t>
            </a:r>
            <a:r>
              <a:rPr lang="en-US" i="0" dirty="0"/>
              <a:t>Functions are super important in R. </a:t>
            </a:r>
          </a:p>
          <a:p>
            <a:endParaRPr lang="en-US" i="0" dirty="0"/>
          </a:p>
          <a:p>
            <a:r>
              <a:rPr lang="en-US" i="0" dirty="0"/>
              <a:t>Functions take zero, one, or more inputs, and they return one output.</a:t>
            </a:r>
          </a:p>
          <a:p>
            <a:endParaRPr lang="en-US" i="0" dirty="0"/>
          </a:p>
          <a:p>
            <a:r>
              <a:rPr lang="en-US" i="0" dirty="0"/>
              <a:t>** The inputs are called </a:t>
            </a:r>
            <a:r>
              <a:rPr lang="en-US" i="1" dirty="0"/>
              <a:t>arguments </a:t>
            </a:r>
            <a:r>
              <a:rPr lang="en-US" i="0" dirty="0"/>
              <a:t>and go into parentheses. If there’s more than one argument, they get separated with commas. </a:t>
            </a:r>
          </a:p>
          <a:p>
            <a:endParaRPr lang="en-US" i="0" dirty="0"/>
          </a:p>
          <a:p>
            <a:r>
              <a:rPr lang="en-US" i="0" dirty="0"/>
              <a:t>** You can capture the output in an object,</a:t>
            </a:r>
          </a:p>
          <a:p>
            <a:endParaRPr lang="en-US" i="0" dirty="0"/>
          </a:p>
          <a:p>
            <a:r>
              <a:rPr lang="en-US" i="0" dirty="0"/>
              <a:t>** using the assignment operator. This is a smaller than sign followed by a minus or dash and is supposed to look like an arrow pointing left. In other languages this assignment operator is a single equals sign, and one of the quirks of R is that they use this arrow looking sort of assignment operator instead. People pronounce this operator as “gets” … as in creds ”gets” </a:t>
            </a:r>
            <a:r>
              <a:rPr lang="en-US" i="0" dirty="0" err="1"/>
              <a:t>retrieve_credential_local</a:t>
            </a:r>
            <a:r>
              <a:rPr lang="en-US" i="0" dirty="0"/>
              <a:t> “of” filename and </a:t>
            </a:r>
            <a:r>
              <a:rPr lang="en-US" i="0" dirty="0" err="1"/>
              <a:t>pid</a:t>
            </a:r>
            <a:r>
              <a:rPr lang="en-US" i="0" dirty="0"/>
              <a:t>.</a:t>
            </a:r>
          </a:p>
          <a:p>
            <a:endParaRPr lang="en-US" i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A193586-FEB5-7C43-8F44-7EFAE4EECA2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891056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4" Type="http://schemas.openxmlformats.org/officeDocument/2006/relationships/image" Target="../media/image5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video" Target="../media/media4.mov"/><Relationship Id="rId1" Type="http://schemas.microsoft.com/office/2007/relationships/media" Target="../media/media4.mov"/><Relationship Id="rId4" Type="http://schemas.openxmlformats.org/officeDocument/2006/relationships/image" Target="../media/image6.png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BECB3397-D5E3-4F33-81FB-15A2B9984586}" type="datetime1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t>5/17/24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307339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22ADD8-F106-4098-B324-0DCDA1750B95}" type="datetime1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t>5/17/24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743005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8F6EF5-BC4B-4A32-A3F7-181981DE585C}" type="datetime1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t>5/17/24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98563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E5C40-1917-4947-AC5D-D15795287B56}" type="datetime1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t>5/17/24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98601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7215FB-CD94-498E-BA40-D85064FA191E}" type="datetime1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t>5/17/24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009219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225742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443" y="2683193"/>
            <a:ext cx="11187112" cy="1463040"/>
          </a:xfrm>
        </p:spPr>
        <p:txBody>
          <a:bodyPr anchor="ctr">
            <a:normAutofit/>
          </a:bodyPr>
          <a:lstStyle>
            <a:lvl1pPr algn="ctr">
              <a:defRPr sz="5000" b="0" spc="20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0" y="4617721"/>
            <a:ext cx="12192000" cy="225742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Oval 5"/>
          <p:cNvSpPr/>
          <p:nvPr userDrawn="1"/>
        </p:nvSpPr>
        <p:spPr>
          <a:xfrm>
            <a:off x="-1" y="4003358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50349767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5/17/24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126115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5/17/24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711679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5/17/24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084791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225742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443" y="2683193"/>
            <a:ext cx="11187112" cy="1463040"/>
          </a:xfrm>
        </p:spPr>
        <p:txBody>
          <a:bodyPr anchor="ctr">
            <a:normAutofit/>
          </a:bodyPr>
          <a:lstStyle>
            <a:lvl1pPr algn="ct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0" y="4617721"/>
            <a:ext cx="12192000" cy="225742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Oval 5"/>
          <p:cNvSpPr/>
          <p:nvPr userDrawn="1"/>
        </p:nvSpPr>
        <p:spPr>
          <a:xfrm>
            <a:off x="-1" y="4003358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22378042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7"/>
            <a:ext cx="9720072" cy="75187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5/17/24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117976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ABA08-37BF-439D-82D8-01FE1856DC69}" type="datetime1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t>5/17/24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433971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1498152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286304"/>
            <a:ext cx="4754880" cy="3986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1498152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286304"/>
            <a:ext cx="4754880" cy="3986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5/17/24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084376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5/17/24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682107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Your_Turn_10min"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5/17/24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pic>
        <p:nvPicPr>
          <p:cNvPr id="12" name="Timer_Black_W_10_Alarm-6.mov" descr="Timer_Black_W_10_Alarm-6.mov"/>
          <p:cNvPicPr>
            <a:picLocks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80030" y="5679830"/>
            <a:ext cx="2130970" cy="637613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  <p:sp>
        <p:nvSpPr>
          <p:cNvPr id="18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  <p:extLst>
      <p:ext uri="{BB962C8B-B14F-4D97-AF65-F5344CB8AC3E}">
        <p14:creationId xmlns:p14="http://schemas.microsoft.com/office/powerpoint/2010/main" val="568574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Your_Turn_5min"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Timer_Black_W_10_Alarm-6">
            <a:hlinkClick r:id="" action="ppaction://media"/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80030" y="5679828"/>
            <a:ext cx="2130970" cy="63761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5/17/24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pic>
        <p:nvPicPr>
          <p:cNvPr id="8" name="Timer_Black_W_10_Alarm-6.mov" descr="Timer_Black_W_10_Alarm-6.mov"/>
          <p:cNvPicPr>
            <a:picLocks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  <p:sp>
        <p:nvSpPr>
          <p:cNvPr id="1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  <p:extLst>
      <p:ext uri="{BB962C8B-B14F-4D97-AF65-F5344CB8AC3E}">
        <p14:creationId xmlns:p14="http://schemas.microsoft.com/office/powerpoint/2010/main" val="386315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0000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Your_Turn_3min"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timer_3min">
            <a:hlinkClick r:id="" action="ppaction://media"/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80030" y="5679827"/>
            <a:ext cx="2130970" cy="63761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5/17/24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sp>
        <p:nvSpPr>
          <p:cNvPr id="1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  <p:extLst>
      <p:ext uri="{BB962C8B-B14F-4D97-AF65-F5344CB8AC3E}">
        <p14:creationId xmlns:p14="http://schemas.microsoft.com/office/powerpoint/2010/main" val="2940568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Your_Turn_1min"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timer_1min">
            <a:hlinkClick r:id="" action="ppaction://media"/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80030" y="5679827"/>
            <a:ext cx="2130970" cy="63761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5/17/24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  <p:extLst>
      <p:ext uri="{BB962C8B-B14F-4D97-AF65-F5344CB8AC3E}">
        <p14:creationId xmlns:p14="http://schemas.microsoft.com/office/powerpoint/2010/main" val="161670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7"/>
                </p:tgtEl>
              </p:cMediaNode>
            </p:video>
          </p:childTnLst>
        </p:cTn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Your_Turn_no_timer"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5/17/24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  <p:extLst>
      <p:ext uri="{BB962C8B-B14F-4D97-AF65-F5344CB8AC3E}">
        <p14:creationId xmlns:p14="http://schemas.microsoft.com/office/powerpoint/2010/main" val="51723060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5/17/24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564977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5/17/24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571739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5/17/24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lumMod val="95000"/>
                    <a:lumOff val="5000"/>
                  </a:prstClr>
                </a:solidFill>
              </a:rPr>
              <a:t>
              </a:t>
            </a:r>
            <a:endParaRPr lang="en-US" dirty="0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32067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F86E0-F10E-44FA-9ABE-5BDA0DA5EA17}" type="datetime1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t>5/17/24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403446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5/17/24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8839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5/17/24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797562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225742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443" y="2683193"/>
            <a:ext cx="11187112" cy="1463040"/>
          </a:xfrm>
        </p:spPr>
        <p:txBody>
          <a:bodyPr anchor="ctr">
            <a:normAutofit/>
          </a:bodyPr>
          <a:lstStyle>
            <a:lvl1pPr algn="ctr">
              <a:defRPr sz="5000" b="0" spc="20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0" y="4617721"/>
            <a:ext cx="12192000" cy="225742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Oval 5"/>
          <p:cNvSpPr/>
          <p:nvPr userDrawn="1"/>
        </p:nvSpPr>
        <p:spPr>
          <a:xfrm>
            <a:off x="-1" y="4003358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46614334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8E95B9-B75A-4BC8-A845-2C0DFFDB2C57}" type="datetime1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t>5/17/24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254189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A3C39-A18A-4E19-ABDE-80E5224D5B0F}" type="datetime1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t>5/17/24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079187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C67C6-246E-4E17-A7CD-E9BF8E35602B}" type="datetime1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t>5/17/24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567604" y="6470704"/>
            <a:ext cx="491971" cy="274320"/>
          </a:xfrm>
        </p:spPr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15747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our_Turn_3m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9EE4D-9C14-4FCC-ADDF-44BDAD675947}" type="datetime1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t>5/17/24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/>
              <a:t>Your Turn</a:t>
            </a:r>
          </a:p>
        </p:txBody>
      </p:sp>
      <p:sp>
        <p:nvSpPr>
          <p:cNvPr id="1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An exercise</a:t>
            </a:r>
          </a:p>
        </p:txBody>
      </p:sp>
    </p:spTree>
    <p:extLst>
      <p:ext uri="{BB962C8B-B14F-4D97-AF65-F5344CB8AC3E}">
        <p14:creationId xmlns:p14="http://schemas.microsoft.com/office/powerpoint/2010/main" val="349752423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9FB1F-E20E-4B8A-97A9-F749EE272C4C}" type="datetime1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t>5/17/24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925694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31.xml"/><Relationship Id="rId2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30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3CB34245-7884-4EB5-B7F1-8F32C31A1C46}" type="datetime1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t>5/17/24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46968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  <p:sldLayoutId id="2147483660" r:id="rId4"/>
    <p:sldLayoutId id="2147483661" r:id="rId5"/>
    <p:sldLayoutId id="2147483662" r:id="rId6"/>
    <p:sldLayoutId id="2147483663" r:id="rId7"/>
    <p:sldLayoutId id="2147483666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  <p:hf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none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7950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1656272"/>
            <a:ext cx="9720073" cy="4653088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5/17/24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04544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87" r:id="rId13"/>
    <p:sldLayoutId id="2147483688" r:id="rId14"/>
    <p:sldLayoutId id="2147483689" r:id="rId15"/>
    <p:sldLayoutId id="2147483690" r:id="rId16"/>
    <p:sldLayoutId id="2147483691" r:id="rId17"/>
  </p:sldLayoutIdLst>
  <p:txStyles>
    <p:titleStyle>
      <a:lvl1pPr algn="ctr" defTabSz="914400" rtl="0" eaLnBrk="1" latinLnBrk="0" hangingPunct="1">
        <a:lnSpc>
          <a:spcPct val="80000"/>
        </a:lnSpc>
        <a:spcBef>
          <a:spcPct val="0"/>
        </a:spcBef>
        <a:buNone/>
        <a:defRPr sz="4400" kern="1200" cap="none" spc="100" baseline="0">
          <a:solidFill>
            <a:schemeClr val="tx1">
              <a:lumMod val="95000"/>
              <a:lumOff val="5000"/>
            </a:schemeClr>
          </a:solidFill>
          <a:latin typeface="+mn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E21EB-9D6E-D849-996D-9189EB6358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3984" y="4960137"/>
            <a:ext cx="7865616" cy="1463040"/>
          </a:xfrm>
        </p:spPr>
        <p:txBody>
          <a:bodyPr>
            <a:noAutofit/>
          </a:bodyPr>
          <a:lstStyle/>
          <a:p>
            <a:r>
              <a:rPr lang="en-US" sz="7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REDCap</a:t>
            </a:r>
            <a:r>
              <a:rPr lang="en-US" sz="7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and 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4B71DB-1783-DE4F-8447-5E7A1A5DC08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Stephan Kadauke MD PhD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1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14873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46CB8ABE-09E7-7A06-B32D-86EDC9BAF0E9}"/>
              </a:ext>
            </a:extLst>
          </p:cNvPr>
          <p:cNvGraphicFramePr>
            <a:graphicFrameLocks noGrp="1"/>
          </p:cNvGraphicFramePr>
          <p:nvPr/>
        </p:nvGraphicFramePr>
        <p:xfrm>
          <a:off x="5715000" y="3000311"/>
          <a:ext cx="6277608" cy="34227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7493">
                  <a:extLst>
                    <a:ext uri="{9D8B030D-6E8A-4147-A177-3AD203B41FA5}">
                      <a16:colId xmlns:a16="http://schemas.microsoft.com/office/drawing/2014/main" val="4176301435"/>
                    </a:ext>
                  </a:extLst>
                </a:gridCol>
                <a:gridCol w="4750115">
                  <a:extLst>
                    <a:ext uri="{9D8B030D-6E8A-4147-A177-3AD203B41FA5}">
                      <a16:colId xmlns:a16="http://schemas.microsoft.com/office/drawing/2014/main" val="1732422232"/>
                    </a:ext>
                  </a:extLst>
                </a:gridCol>
              </a:tblGrid>
              <a:tr h="570463">
                <a:tc gridSpan="2">
                  <a:txBody>
                    <a:bodyPr/>
                    <a:lstStyle/>
                    <a:p>
                      <a:r>
                        <a:rPr lang="en-US" sz="1600" b="0" dirty="0">
                          <a:latin typeface="Monaco" pitchFamily="2" charset="77"/>
                        </a:rPr>
                        <a:t>creds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7335341"/>
                  </a:ext>
                </a:extLst>
              </a:tr>
              <a:tr h="570463">
                <a:tc>
                  <a:txBody>
                    <a:bodyPr/>
                    <a:lstStyle/>
                    <a:p>
                      <a:r>
                        <a:rPr lang="en-US" sz="1600" b="1" dirty="0" err="1">
                          <a:latin typeface="Monaco" pitchFamily="2" charset="77"/>
                        </a:rPr>
                        <a:t>redcap_uri</a:t>
                      </a:r>
                      <a:endParaRPr lang="en-US" sz="1600" b="1" dirty="0">
                        <a:latin typeface="Monaco" pitchFamily="2" charset="7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onaco" pitchFamily="2" charset="77"/>
                        </a:rPr>
                        <a:t>"https://</a:t>
                      </a:r>
                      <a:r>
                        <a:rPr lang="en-US" sz="1600" dirty="0" err="1">
                          <a:latin typeface="Monaco" pitchFamily="2" charset="77"/>
                        </a:rPr>
                        <a:t>redcap.chop.edu</a:t>
                      </a:r>
                      <a:r>
                        <a:rPr lang="en-US" sz="1600" dirty="0">
                          <a:latin typeface="Monaco" pitchFamily="2" charset="77"/>
                        </a:rPr>
                        <a:t>/</a:t>
                      </a:r>
                      <a:r>
                        <a:rPr lang="en-US" sz="1600" dirty="0" err="1">
                          <a:latin typeface="Monaco" pitchFamily="2" charset="77"/>
                        </a:rPr>
                        <a:t>api</a:t>
                      </a:r>
                      <a:r>
                        <a:rPr lang="en-US" sz="1600" dirty="0">
                          <a:latin typeface="Monaco" pitchFamily="2" charset="77"/>
                        </a:rPr>
                        <a:t>/"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5366854"/>
                  </a:ext>
                </a:extLst>
              </a:tr>
              <a:tr h="570463">
                <a:tc>
                  <a:txBody>
                    <a:bodyPr/>
                    <a:lstStyle/>
                    <a:p>
                      <a:r>
                        <a:rPr lang="en-US" sz="1600" b="1" dirty="0">
                          <a:latin typeface="Monaco" pitchFamily="2" charset="77"/>
                        </a:rPr>
                        <a:t>username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onaco" pitchFamily="2" charset="77"/>
                        </a:rPr>
                        <a:t>"</a:t>
                      </a:r>
                      <a:r>
                        <a:rPr lang="en-US" sz="1600" dirty="0" err="1">
                          <a:latin typeface="Monaco" pitchFamily="2" charset="77"/>
                        </a:rPr>
                        <a:t>myusername</a:t>
                      </a:r>
                      <a:r>
                        <a:rPr lang="en-US" sz="1600" dirty="0">
                          <a:latin typeface="Monaco" pitchFamily="2" charset="77"/>
                        </a:rPr>
                        <a:t>"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3170315"/>
                  </a:ext>
                </a:extLst>
              </a:tr>
              <a:tr h="570463">
                <a:tc>
                  <a:txBody>
                    <a:bodyPr/>
                    <a:lstStyle/>
                    <a:p>
                      <a:r>
                        <a:rPr lang="en-US" sz="1600" b="1" dirty="0" err="1">
                          <a:latin typeface="Monaco" pitchFamily="2" charset="77"/>
                        </a:rPr>
                        <a:t>project_id</a:t>
                      </a:r>
                      <a:endParaRPr lang="en-US" sz="1600" b="1" dirty="0">
                        <a:latin typeface="Monaco" pitchFamily="2" charset="7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onaco" pitchFamily="2" charset="77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7349453"/>
                  </a:ext>
                </a:extLst>
              </a:tr>
              <a:tr h="570463">
                <a:tc>
                  <a:txBody>
                    <a:bodyPr/>
                    <a:lstStyle/>
                    <a:p>
                      <a:r>
                        <a:rPr lang="en-US" sz="1600" b="1" dirty="0">
                          <a:latin typeface="Monaco" pitchFamily="2" charset="77"/>
                        </a:rPr>
                        <a:t>token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onaco" pitchFamily="2" charset="77"/>
                        </a:rPr>
                        <a:t>"37BCFC38D45F10C47EAF4D8B97BFC32F"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585965"/>
                  </a:ext>
                </a:extLst>
              </a:tr>
              <a:tr h="570463">
                <a:tc>
                  <a:txBody>
                    <a:bodyPr/>
                    <a:lstStyle/>
                    <a:p>
                      <a:r>
                        <a:rPr lang="en-US" sz="1600" b="1" dirty="0">
                          <a:latin typeface="Monaco" pitchFamily="2" charset="77"/>
                        </a:rPr>
                        <a:t>comment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onaco" pitchFamily="2" charset="77"/>
                        </a:rPr>
                        <a:t>CAR-T cell trials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5111216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82E13B5-8AA7-D110-97B2-FE7D54DA12F3}"/>
              </a:ext>
            </a:extLst>
          </p:cNvPr>
          <p:cNvGraphicFramePr>
            <a:graphicFrameLocks noGrp="1"/>
          </p:cNvGraphicFramePr>
          <p:nvPr/>
        </p:nvGraphicFramePr>
        <p:xfrm>
          <a:off x="342900" y="4090627"/>
          <a:ext cx="3924300" cy="11931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4300">
                  <a:extLst>
                    <a:ext uri="{9D8B030D-6E8A-4147-A177-3AD203B41FA5}">
                      <a16:colId xmlns:a16="http://schemas.microsoft.com/office/drawing/2014/main" val="4176301435"/>
                    </a:ext>
                  </a:extLst>
                </a:gridCol>
              </a:tblGrid>
              <a:tr h="513124">
                <a:tc>
                  <a:txBody>
                    <a:bodyPr/>
                    <a:lstStyle/>
                    <a:p>
                      <a:r>
                        <a:rPr lang="en-US" sz="1600" dirty="0" err="1">
                          <a:latin typeface="Monaco" pitchFamily="2" charset="77"/>
                        </a:rPr>
                        <a:t>uri</a:t>
                      </a:r>
                      <a:endParaRPr lang="en-US" sz="2400" dirty="0">
                        <a:latin typeface="Monaco" pitchFamily="2" charset="77"/>
                      </a:endParaRPr>
                    </a:p>
                    <a:p>
                      <a:endParaRPr lang="en-US" sz="1600" dirty="0">
                        <a:latin typeface="Monaco" pitchFamily="2" charset="7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7335341"/>
                  </a:ext>
                </a:extLst>
              </a:tr>
              <a:tr h="61406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Monaco" pitchFamily="2" charset="77"/>
                        </a:rPr>
                        <a:t>"https://</a:t>
                      </a:r>
                      <a:r>
                        <a:rPr lang="en-US" sz="1600" dirty="0" err="1">
                          <a:latin typeface="Monaco" pitchFamily="2" charset="77"/>
                        </a:rPr>
                        <a:t>redcap.chop.edu</a:t>
                      </a:r>
                      <a:r>
                        <a:rPr lang="en-US" sz="1600" dirty="0">
                          <a:latin typeface="Monaco" pitchFamily="2" charset="77"/>
                        </a:rPr>
                        <a:t>/</a:t>
                      </a:r>
                      <a:r>
                        <a:rPr lang="en-US" sz="1600" dirty="0" err="1">
                          <a:latin typeface="Monaco" pitchFamily="2" charset="77"/>
                        </a:rPr>
                        <a:t>api</a:t>
                      </a:r>
                      <a:r>
                        <a:rPr lang="en-US" sz="1600" dirty="0">
                          <a:latin typeface="Monaco" pitchFamily="2" charset="77"/>
                        </a:rPr>
                        <a:t>/"</a:t>
                      </a:r>
                    </a:p>
                    <a:p>
                      <a:endParaRPr lang="en-US" sz="1600" dirty="0">
                        <a:latin typeface="Monaco" pitchFamily="2" charset="7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5366854"/>
                  </a:ext>
                </a:extLst>
              </a:tr>
            </a:tbl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F797767B-3916-0AD6-4C16-9BDC58988A84}"/>
              </a:ext>
            </a:extLst>
          </p:cNvPr>
          <p:cNvGrpSpPr/>
          <p:nvPr/>
        </p:nvGrpSpPr>
        <p:grpSpPr>
          <a:xfrm>
            <a:off x="3805220" y="1246528"/>
            <a:ext cx="7358080" cy="655320"/>
            <a:chOff x="2080825" y="3162925"/>
            <a:chExt cx="8090002" cy="65532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EB79AA1-F006-2EE4-EC59-345CD345E8F8}"/>
                </a:ext>
              </a:extLst>
            </p:cNvPr>
            <p:cNvSpPr/>
            <p:nvPr/>
          </p:nvSpPr>
          <p:spPr>
            <a:xfrm>
              <a:off x="2080825" y="3162925"/>
              <a:ext cx="8090002" cy="6553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815E8F6-E9A1-B05F-4F42-072F9C7FB416}"/>
                </a:ext>
              </a:extLst>
            </p:cNvPr>
            <p:cNvSpPr txBox="1"/>
            <p:nvPr/>
          </p:nvSpPr>
          <p:spPr>
            <a:xfrm>
              <a:off x="2080825" y="3235065"/>
              <a:ext cx="809000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1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Monaco" charset="0"/>
                  <a:ea typeface="Monaco" charset="0"/>
                  <a:cs typeface="Monaco" charset="0"/>
                </a:rPr>
                <a:t> </a:t>
              </a:r>
              <a:r>
                <a:rPr kumimoji="0" lang="en-US" sz="2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onaco" charset="0"/>
                  <a:ea typeface="Monaco" charset="0"/>
                  <a:cs typeface="Monaco" charset="0"/>
                </a:rPr>
                <a:t>uri</a:t>
              </a: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Monaco" charset="0"/>
                  <a:ea typeface="Monaco" charset="0"/>
                  <a:cs typeface="Monaco" charset="0"/>
                </a:rPr>
                <a:t> </a:t>
              </a: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onaco" charset="0"/>
                  <a:ea typeface="Monaco" charset="0"/>
                  <a:cs typeface="Monaco" charset="0"/>
                </a:rPr>
                <a:t>&lt;- </a:t>
              </a:r>
              <a:r>
                <a:rPr kumimoji="0" lang="en-US" sz="2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onaco" charset="0"/>
                  <a:ea typeface="Monaco" charset="0"/>
                  <a:cs typeface="Monaco" charset="0"/>
                </a:rPr>
                <a:t>creds</a:t>
              </a:r>
              <a:r>
                <a:rPr kumimoji="0" lang="en-US" sz="2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Monaco" charset="0"/>
                  <a:ea typeface="Monaco" charset="0"/>
                  <a:cs typeface="Monaco" charset="0"/>
                </a:rPr>
                <a:t>$</a:t>
              </a:r>
              <a:r>
                <a:rPr kumimoji="0" lang="en-US" sz="2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onaco" charset="0"/>
                  <a:ea typeface="Monaco" charset="0"/>
                  <a:cs typeface="Monaco" charset="0"/>
                </a:rPr>
                <a:t>redcap_uri</a:t>
              </a: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endParaRPr>
            </a:p>
          </p:txBody>
        </p:sp>
      </p:grpSp>
      <p:sp>
        <p:nvSpPr>
          <p:cNvPr id="8" name="Left Arrow 7">
            <a:extLst>
              <a:ext uri="{FF2B5EF4-FFF2-40B4-BE49-F238E27FC236}">
                <a16:creationId xmlns:a16="http://schemas.microsoft.com/office/drawing/2014/main" id="{76C8424D-F9ED-0FB3-AF27-850C2C9F9406}"/>
              </a:ext>
            </a:extLst>
          </p:cNvPr>
          <p:cNvSpPr/>
          <p:nvPr/>
        </p:nvSpPr>
        <p:spPr>
          <a:xfrm>
            <a:off x="4445000" y="4508429"/>
            <a:ext cx="1130300" cy="406541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BE61E32-0256-6128-2761-230A228DE69A}"/>
              </a:ext>
            </a:extLst>
          </p:cNvPr>
          <p:cNvSpPr txBox="1"/>
          <p:nvPr/>
        </p:nvSpPr>
        <p:spPr>
          <a:xfrm>
            <a:off x="5694287" y="2352385"/>
            <a:ext cx="8034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list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833414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F797767B-3916-0AD6-4C16-9BDC58988A84}"/>
              </a:ext>
            </a:extLst>
          </p:cNvPr>
          <p:cNvGrpSpPr/>
          <p:nvPr/>
        </p:nvGrpSpPr>
        <p:grpSpPr>
          <a:xfrm>
            <a:off x="2416960" y="3101340"/>
            <a:ext cx="7358080" cy="655320"/>
            <a:chOff x="2080825" y="3162925"/>
            <a:chExt cx="8090002" cy="65532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EB79AA1-F006-2EE4-EC59-345CD345E8F8}"/>
                </a:ext>
              </a:extLst>
            </p:cNvPr>
            <p:cNvSpPr/>
            <p:nvPr/>
          </p:nvSpPr>
          <p:spPr>
            <a:xfrm>
              <a:off x="2080825" y="3162925"/>
              <a:ext cx="8090002" cy="6553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815E8F6-E9A1-B05F-4F42-072F9C7FB416}"/>
                </a:ext>
              </a:extLst>
            </p:cNvPr>
            <p:cNvSpPr txBox="1"/>
            <p:nvPr/>
          </p:nvSpPr>
          <p:spPr>
            <a:xfrm>
              <a:off x="2080825" y="3235065"/>
              <a:ext cx="809000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1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Monaco" charset="0"/>
                  <a:ea typeface="Monaco" charset="0"/>
                  <a:cs typeface="Monaco" charset="0"/>
                </a:rPr>
                <a:t> </a:t>
              </a:r>
              <a:r>
                <a:rPr kumimoji="0" lang="en-US" sz="2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onaco" charset="0"/>
                  <a:ea typeface="Monaco" charset="0"/>
                  <a:cs typeface="Monaco" charset="0"/>
                </a:rPr>
                <a:t>uri</a:t>
              </a: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Monaco" charset="0"/>
                  <a:ea typeface="Monaco" charset="0"/>
                  <a:cs typeface="Monaco" charset="0"/>
                </a:rPr>
                <a:t> </a:t>
              </a: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onaco" charset="0"/>
                  <a:ea typeface="Monaco" charset="0"/>
                  <a:cs typeface="Monaco" charset="0"/>
                </a:rPr>
                <a:t>&lt;- </a:t>
              </a:r>
              <a:r>
                <a:rPr kumimoji="0" lang="en-US" sz="2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onaco" charset="0"/>
                  <a:ea typeface="Monaco" charset="0"/>
                  <a:cs typeface="Monaco" charset="0"/>
                </a:rPr>
                <a:t>creds</a:t>
              </a:r>
              <a:r>
                <a:rPr kumimoji="0" lang="en-US" sz="2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Monaco" charset="0"/>
                  <a:ea typeface="Monaco" charset="0"/>
                  <a:cs typeface="Monaco" charset="0"/>
                </a:rPr>
                <a:t>$</a:t>
              </a:r>
              <a:r>
                <a:rPr kumimoji="0" lang="en-US" sz="2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onaco" charset="0"/>
                  <a:ea typeface="Monaco" charset="0"/>
                  <a:cs typeface="Monaco" charset="0"/>
                </a:rPr>
                <a:t>redcap_uri</a:t>
              </a: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endParaRPr>
            </a:p>
          </p:txBody>
        </p:sp>
      </p:grp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76EF9333-FCA6-BDFE-21D7-24542662DD5C}"/>
              </a:ext>
            </a:extLst>
          </p:cNvPr>
          <p:cNvSpPr/>
          <p:nvPr/>
        </p:nvSpPr>
        <p:spPr>
          <a:xfrm>
            <a:off x="3075214" y="1400486"/>
            <a:ext cx="6041571" cy="1246648"/>
          </a:xfrm>
          <a:prstGeom prst="wedgeRoundRectCallout">
            <a:avLst>
              <a:gd name="adj1" fmla="val 5428"/>
              <a:gd name="adj2" fmla="val 91883"/>
              <a:gd name="adj3" fmla="val 16667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4755540-277F-755A-25B3-3A97453BD35A}"/>
              </a:ext>
            </a:extLst>
          </p:cNvPr>
          <p:cNvSpPr txBox="1"/>
          <p:nvPr/>
        </p:nvSpPr>
        <p:spPr>
          <a:xfrm>
            <a:off x="3075214" y="1244249"/>
            <a:ext cx="6041571" cy="150810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dollar operator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extracts an element from a list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003B9559-2A42-470B-6EFB-7CF4A7069A6B}"/>
              </a:ext>
            </a:extLst>
          </p:cNvPr>
          <p:cNvSpPr/>
          <p:nvPr/>
        </p:nvSpPr>
        <p:spPr>
          <a:xfrm>
            <a:off x="3075214" y="4261882"/>
            <a:ext cx="6041571" cy="1821417"/>
          </a:xfrm>
          <a:prstGeom prst="wedgeRoundRectCallout">
            <a:avLst>
              <a:gd name="adj1" fmla="val -7185"/>
              <a:gd name="adj2" fmla="val -84729"/>
              <a:gd name="adj3" fmla="val 16667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683CA02-865D-39CA-0937-4F1BD6D7E9BD}"/>
              </a:ext>
            </a:extLst>
          </p:cNvPr>
          <p:cNvSpPr txBox="1"/>
          <p:nvPr/>
        </p:nvSpPr>
        <p:spPr>
          <a:xfrm>
            <a:off x="3075213" y="4105646"/>
            <a:ext cx="6041571" cy="19389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list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a type of object that can contain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multiple arbitrary objects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419146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0"/>
          <p:cNvSpPr/>
          <p:nvPr/>
        </p:nvSpPr>
        <p:spPr>
          <a:xfrm>
            <a:off x="-60959" y="0"/>
            <a:ext cx="12306300" cy="6928624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280" name="Google Shape;280;p30"/>
          <p:cNvSpPr txBox="1"/>
          <p:nvPr/>
        </p:nvSpPr>
        <p:spPr>
          <a:xfrm>
            <a:off x="572429" y="1832149"/>
            <a:ext cx="10973577" cy="4105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804" rIns="0" bIns="0" anchor="t" anchorCtr="0">
            <a:noAutofit/>
          </a:bodyPr>
          <a:lstStyle/>
          <a:p>
            <a:pPr marL="0" indent="0">
              <a:buNone/>
            </a:pPr>
            <a:r>
              <a:rPr lang="en-US" sz="3600" dirty="0"/>
              <a:t>Write the R code to extract the element named </a:t>
            </a:r>
            <a:r>
              <a:rPr lang="en-US" sz="3200" dirty="0">
                <a:solidFill>
                  <a:srgbClr val="0070C0"/>
                </a:solidFill>
                <a:latin typeface="Monaco" pitchFamily="2" charset="77"/>
              </a:rPr>
              <a:t>token</a:t>
            </a:r>
            <a:r>
              <a:rPr lang="en-US" sz="3600" dirty="0"/>
              <a:t> from the </a:t>
            </a:r>
            <a:r>
              <a:rPr lang="en-US" sz="3200" dirty="0">
                <a:solidFill>
                  <a:srgbClr val="0070C0"/>
                </a:solidFill>
                <a:latin typeface="Monaco" pitchFamily="2" charset="77"/>
              </a:rPr>
              <a:t>creds</a:t>
            </a:r>
            <a:r>
              <a:rPr lang="en-US" sz="3600" dirty="0"/>
              <a:t> object and store it in a new object named </a:t>
            </a:r>
            <a:r>
              <a:rPr lang="en-US" sz="3200" dirty="0">
                <a:solidFill>
                  <a:srgbClr val="0070C0"/>
                </a:solidFill>
                <a:latin typeface="Monaco" pitchFamily="2" charset="77"/>
              </a:rPr>
              <a:t>token</a:t>
            </a:r>
            <a:r>
              <a:rPr lang="en-US" sz="3600" dirty="0"/>
              <a:t>.</a:t>
            </a:r>
          </a:p>
          <a:p>
            <a:pPr marL="0" indent="0">
              <a:buNone/>
            </a:pPr>
            <a:endParaRPr lang="en-US" sz="3600" dirty="0"/>
          </a:p>
        </p:txBody>
      </p:sp>
      <p:sp>
        <p:nvSpPr>
          <p:cNvPr id="6" name="Google Shape;53;p8"/>
          <p:cNvSpPr txBox="1"/>
          <p:nvPr/>
        </p:nvSpPr>
        <p:spPr>
          <a:xfrm>
            <a:off x="4064655" y="422246"/>
            <a:ext cx="3670259" cy="914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504" rIns="0" bIns="0" anchor="t" anchorCtr="0">
            <a:noAutofit/>
          </a:bodyPr>
          <a:lstStyle/>
          <a:p>
            <a:pPr marL="6803" algn="ctr"/>
            <a:r>
              <a:rPr lang="en-US" sz="5196">
                <a:solidFill>
                  <a:srgbClr val="005493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Your Turn </a:t>
            </a:r>
            <a:endParaRPr sz="5196"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12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03333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F4B694-68D1-97D3-E086-FD76402D4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Don’t hardcode credentials!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A71FB8-3369-B069-D51C-C1E51B2C22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- Explain the code chunk we just did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96193D-4530-8C55-1146-F1539D3D5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13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86225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541BC-30B6-EC15-9AA0-95AFB3DF1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Problem with Complex </a:t>
            </a:r>
            <a:r>
              <a:rPr lang="en-US" dirty="0" err="1"/>
              <a:t>REDCap</a:t>
            </a:r>
            <a:r>
              <a:rPr lang="en-US" dirty="0"/>
              <a:t> Databases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A159EA-D6EA-7508-A252-0E38F16AB5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B9D1F0-AA68-1505-B5A0-8055BE5DF1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14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07739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3E27B-7004-D654-F377-5F6086698A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REDCapTidieR?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5CAF7C-B2EC-6E8C-A3C7-5D6EBABE91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Make it </a:t>
            </a:r>
            <a:r>
              <a:rPr lang="en-US" u="sng" dirty="0"/>
              <a:t>easy</a:t>
            </a:r>
            <a:r>
              <a:rPr lang="en-US" dirty="0"/>
              <a:t> to import REDCap projects into R</a:t>
            </a:r>
          </a:p>
          <a:p>
            <a:pPr lvl="1"/>
            <a:r>
              <a:rPr lang="en-US" dirty="0"/>
              <a:t>Even if they are complex: longitudinal, repeated events or instruments, surveys, and/or data access groups (DAGs)</a:t>
            </a:r>
          </a:p>
          <a:p>
            <a:pPr lvl="1"/>
            <a:r>
              <a:rPr lang="en-US" dirty="0"/>
              <a:t>Pulls data and metadata into a single object that can be easily explored in RStudio IDE</a:t>
            </a:r>
          </a:p>
          <a:p>
            <a:r>
              <a:rPr lang="en-US" dirty="0"/>
              <a:t>Make it </a:t>
            </a:r>
            <a:r>
              <a:rPr lang="en-US" u="sng" dirty="0"/>
              <a:t>robust</a:t>
            </a:r>
            <a:r>
              <a:rPr lang="en-US" dirty="0"/>
              <a:t> and </a:t>
            </a:r>
            <a:r>
              <a:rPr lang="en-US" u="sng" dirty="0"/>
              <a:t>performant</a:t>
            </a:r>
            <a:endParaRPr lang="en-US" dirty="0"/>
          </a:p>
          <a:p>
            <a:pPr lvl="1"/>
            <a:r>
              <a:rPr lang="en-US" dirty="0"/>
              <a:t>Built on top of REDCap</a:t>
            </a:r>
          </a:p>
          <a:p>
            <a:pPr lvl="1"/>
            <a:r>
              <a:rPr lang="en-US" dirty="0"/>
              <a:t>Follows </a:t>
            </a:r>
            <a:r>
              <a:rPr lang="en-US" dirty="0" err="1"/>
              <a:t>tidyverse</a:t>
            </a:r>
            <a:r>
              <a:rPr lang="en-US" dirty="0"/>
              <a:t> software development lifecycle recommendations</a:t>
            </a:r>
          </a:p>
          <a:p>
            <a:pPr lvl="1"/>
            <a:r>
              <a:rPr lang="en-US" dirty="0"/>
              <a:t>97% test coverage</a:t>
            </a:r>
          </a:p>
          <a:p>
            <a:pPr lvl="1"/>
            <a:r>
              <a:rPr lang="en-US" dirty="0"/>
              <a:t>Extensive error checking with helpful error messages</a:t>
            </a:r>
          </a:p>
          <a:p>
            <a:pPr lvl="1"/>
            <a:r>
              <a:rPr lang="en-US" dirty="0"/>
              <a:t>Profiled to use base R where we found bottlenecks</a:t>
            </a:r>
          </a:p>
          <a:p>
            <a:r>
              <a:rPr lang="en-US" dirty="0"/>
              <a:t>Support </a:t>
            </a:r>
            <a:r>
              <a:rPr lang="en-US" u="sng" dirty="0"/>
              <a:t>labels</a:t>
            </a:r>
            <a:r>
              <a:rPr lang="en-US" dirty="0"/>
              <a:t> (using {labelled}) and </a:t>
            </a:r>
            <a:r>
              <a:rPr lang="en-US" u="sng" dirty="0"/>
              <a:t>summary stats</a:t>
            </a:r>
            <a:r>
              <a:rPr lang="en-US" dirty="0"/>
              <a:t> (using {skimr})</a:t>
            </a:r>
          </a:p>
          <a:p>
            <a:r>
              <a:rPr lang="en-US" dirty="0"/>
              <a:t>Make it easy to export a </a:t>
            </a:r>
            <a:r>
              <a:rPr lang="en-US" u="sng" dirty="0"/>
              <a:t>collaborator-friendly</a:t>
            </a:r>
            <a:r>
              <a:rPr lang="en-US" dirty="0"/>
              <a:t> Excel file</a:t>
            </a:r>
          </a:p>
        </p:txBody>
      </p:sp>
    </p:spTree>
    <p:extLst>
      <p:ext uri="{BB962C8B-B14F-4D97-AF65-F5344CB8AC3E}">
        <p14:creationId xmlns:p14="http://schemas.microsoft.com/office/powerpoint/2010/main" val="10833421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6000" b="1" dirty="0">
                <a:solidFill>
                  <a:srgbClr val="434343"/>
                </a:solidFill>
              </a:rPr>
              <a:t>Goal: Learn how to download and process </a:t>
            </a:r>
            <a:r>
              <a:rPr lang="en-US" sz="6000" b="1" dirty="0" err="1">
                <a:solidFill>
                  <a:srgbClr val="434343"/>
                </a:solidFill>
              </a:rPr>
              <a:t>REDCap</a:t>
            </a:r>
            <a:r>
              <a:rPr lang="en-US" sz="6000" b="1" dirty="0">
                <a:solidFill>
                  <a:srgbClr val="434343"/>
                </a:solidFill>
              </a:rPr>
              <a:t> data using R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24128" y="2223387"/>
            <a:ext cx="1073169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3"/>
            <a:r>
              <a:rPr lang="en-US" sz="5400" b="1" kern="1200" spc="100" dirty="0">
                <a:solidFill>
                  <a:srgbClr val="434343"/>
                </a:solidFill>
                <a:latin typeface="+mj-lt"/>
                <a:ea typeface="+mj-ea"/>
                <a:cs typeface="+mj-cs"/>
              </a:rPr>
              <a:t>Objectives:</a:t>
            </a:r>
          </a:p>
          <a:p>
            <a:pPr marL="571500" lvl="3" indent="-571500">
              <a:buFont typeface="Wingdings" panose="05000000000000000000" pitchFamily="2" charset="2"/>
              <a:buChar char="v"/>
            </a:pPr>
            <a:r>
              <a:rPr lang="en-US" sz="3600" dirty="0">
                <a:latin typeface="+mn-lt"/>
              </a:rPr>
              <a:t>Download data from a </a:t>
            </a:r>
            <a:r>
              <a:rPr lang="en-US" sz="3600" dirty="0" err="1">
                <a:latin typeface="+mn-lt"/>
              </a:rPr>
              <a:t>REDCap</a:t>
            </a:r>
            <a:r>
              <a:rPr lang="en-US" sz="3600" dirty="0">
                <a:latin typeface="+mn-lt"/>
              </a:rPr>
              <a:t> database into R using </a:t>
            </a:r>
            <a:r>
              <a:rPr lang="en-US" sz="3600" dirty="0" err="1">
                <a:latin typeface="+mn-lt"/>
              </a:rPr>
              <a:t>REDCapR</a:t>
            </a:r>
            <a:r>
              <a:rPr lang="en-US" sz="3600" dirty="0">
                <a:latin typeface="+mn-lt"/>
              </a:rPr>
              <a:t> or </a:t>
            </a:r>
            <a:r>
              <a:rPr lang="en-US" sz="3600" dirty="0" err="1">
                <a:latin typeface="+mn-lt"/>
              </a:rPr>
              <a:t>REDCapTidieR</a:t>
            </a:r>
            <a:endParaRPr lang="en-US" sz="3600" dirty="0">
              <a:latin typeface="+mn-lt"/>
            </a:endParaRPr>
          </a:p>
          <a:p>
            <a:pPr marL="571500" lvl="3" indent="-571500">
              <a:buFont typeface="Wingdings" panose="05000000000000000000" pitchFamily="2" charset="2"/>
              <a:buChar char="v"/>
            </a:pPr>
            <a:r>
              <a:rPr lang="en-US" sz="3600" dirty="0">
                <a:latin typeface="+mn-lt"/>
              </a:rPr>
              <a:t>Drill down into the </a:t>
            </a:r>
            <a:r>
              <a:rPr lang="en-US" sz="3600" dirty="0" err="1">
                <a:latin typeface="+mn-lt"/>
              </a:rPr>
              <a:t>REDCapTidieR</a:t>
            </a:r>
            <a:r>
              <a:rPr lang="en-US" sz="3600" dirty="0">
                <a:latin typeface="+mn-lt"/>
              </a:rPr>
              <a:t> </a:t>
            </a:r>
            <a:r>
              <a:rPr lang="en-US" sz="3600" dirty="0" err="1">
                <a:latin typeface="+mn-lt"/>
              </a:rPr>
              <a:t>supertibble</a:t>
            </a:r>
            <a:r>
              <a:rPr lang="en-US" sz="3600" dirty="0">
                <a:latin typeface="+mn-lt"/>
              </a:rPr>
              <a:t> using the RStudio Data Viewer</a:t>
            </a:r>
          </a:p>
          <a:p>
            <a:pPr marL="571500" lvl="3" indent="-571500">
              <a:buFont typeface="Wingdings" panose="05000000000000000000" pitchFamily="2" charset="2"/>
              <a:buChar char="v"/>
            </a:pPr>
            <a:r>
              <a:rPr lang="en-US" sz="3600" dirty="0">
                <a:latin typeface="+mn-lt"/>
              </a:rPr>
              <a:t>Use </a:t>
            </a:r>
            <a:r>
              <a:rPr lang="en-US" sz="3600" dirty="0" err="1">
                <a:latin typeface="+mn-lt"/>
              </a:rPr>
              <a:t>REDCapTidieR</a:t>
            </a:r>
            <a:r>
              <a:rPr lang="en-US" sz="3600" dirty="0">
                <a:latin typeface="+mn-lt"/>
              </a:rPr>
              <a:t> utility functions to extract individual data </a:t>
            </a:r>
            <a:r>
              <a:rPr lang="en-US" sz="3600" dirty="0" err="1">
                <a:latin typeface="+mn-lt"/>
              </a:rPr>
              <a:t>tibbles</a:t>
            </a:r>
            <a:r>
              <a:rPr lang="en-US" sz="3600" dirty="0">
                <a:latin typeface="+mn-lt"/>
              </a:rPr>
              <a:t>, apply labels, and export to Excel</a:t>
            </a:r>
          </a:p>
          <a:p>
            <a:pPr marL="571500" lvl="3" indent="-571500">
              <a:buFont typeface="Wingdings" panose="05000000000000000000" pitchFamily="2" charset="2"/>
              <a:buChar char="v"/>
            </a:pPr>
            <a:endParaRPr lang="en-US" sz="3600" dirty="0">
              <a:latin typeface="+mn-l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2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36935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476F4-11F8-884A-770C-A5A073789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REDCap</a:t>
            </a:r>
            <a:r>
              <a:rPr lang="en-US" dirty="0"/>
              <a:t>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5FB727-ABCB-2796-5F54-24EECBFC2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3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pic>
        <p:nvPicPr>
          <p:cNvPr id="1026" name="Picture 2" descr="REDCap - Penn State Clinical and Translational Science Institute">
            <a:extLst>
              <a:ext uri="{FF2B5EF4-FFF2-40B4-BE49-F238E27FC236}">
                <a16:creationId xmlns:a16="http://schemas.microsoft.com/office/drawing/2014/main" id="{978DBCB2-3CC1-CF84-B6D9-3007C6BECB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7449" y="504054"/>
            <a:ext cx="4540155" cy="1580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EE7F4D0-E17F-DA67-9B48-1E87401E8D47}"/>
              </a:ext>
            </a:extLst>
          </p:cNvPr>
          <p:cNvSpPr txBox="1"/>
          <p:nvPr/>
        </p:nvSpPr>
        <p:spPr>
          <a:xfrm>
            <a:off x="1024128" y="2353692"/>
            <a:ext cx="100965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8925" lvl="1" indent="-288925">
              <a:buFont typeface="Arial" panose="020B0604020202020204" pitchFamily="34" charset="0"/>
              <a:buChar char="•"/>
            </a:pPr>
            <a:r>
              <a:rPr lang="en-US" sz="3600" dirty="0">
                <a:latin typeface="Tw Cen MT" panose="020B0602020104020603" pitchFamily="34" charset="77"/>
              </a:rPr>
              <a:t>Database solution for research and operations</a:t>
            </a:r>
          </a:p>
          <a:p>
            <a:pPr marL="288925" lvl="1" indent="-288925">
              <a:buFont typeface="Arial" panose="020B0604020202020204" pitchFamily="34" charset="0"/>
              <a:buChar char="•"/>
            </a:pPr>
            <a:r>
              <a:rPr lang="en-US" sz="3600" dirty="0">
                <a:latin typeface="Tw Cen MT" panose="020B0602020104020603" pitchFamily="34" charset="77"/>
              </a:rPr>
              <a:t>Secure and accessible from a web browser</a:t>
            </a:r>
          </a:p>
          <a:p>
            <a:pPr marL="288925" lvl="1" indent="-288925">
              <a:buFont typeface="Arial" panose="020B0604020202020204" pitchFamily="34" charset="0"/>
              <a:buChar char="•"/>
            </a:pPr>
            <a:r>
              <a:rPr lang="en-US" sz="3600" dirty="0">
                <a:latin typeface="Tw Cen MT" panose="020B0602020104020603" pitchFamily="34" charset="77"/>
              </a:rPr>
              <a:t>Can collect “any type of data in any environment”</a:t>
            </a:r>
          </a:p>
          <a:p>
            <a:pPr marL="288925" lvl="1" indent="-288925">
              <a:buFont typeface="Arial" panose="020B0604020202020204" pitchFamily="34" charset="0"/>
              <a:buChar char="•"/>
            </a:pPr>
            <a:r>
              <a:rPr lang="en-US" sz="3600" dirty="0">
                <a:latin typeface="Tw Cen MT" panose="020B0602020104020603" pitchFamily="34" charset="77"/>
              </a:rPr>
              <a:t>Probably installed at your institution, you can probably use it for free, and you can probably even store PHI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E48F49-F7C1-B9EF-9969-B3BCF9DD0ADD}"/>
              </a:ext>
            </a:extLst>
          </p:cNvPr>
          <p:cNvSpPr txBox="1"/>
          <p:nvPr/>
        </p:nvSpPr>
        <p:spPr>
          <a:xfrm>
            <a:off x="6264322" y="6045958"/>
            <a:ext cx="51861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  <a:latin typeface="Monaco" pitchFamily="2" charset="77"/>
              </a:rPr>
              <a:t>https://</a:t>
            </a:r>
            <a:r>
              <a:rPr lang="en-US" sz="2000" b="1" dirty="0" err="1">
                <a:solidFill>
                  <a:srgbClr val="0070C0"/>
                </a:solidFill>
                <a:latin typeface="Monaco" pitchFamily="2" charset="77"/>
              </a:rPr>
              <a:t>www.project-redcap.org</a:t>
            </a:r>
            <a:endParaRPr lang="en-US" sz="2000" b="1" dirty="0">
              <a:solidFill>
                <a:srgbClr val="0070C0"/>
              </a:solidFill>
              <a:latin typeface="Monaco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0664933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96B0A-59E9-B02D-A39C-D48377061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REDCapR</a:t>
            </a:r>
            <a:r>
              <a:rPr lang="en-US" dirty="0"/>
              <a:t>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A823A79-28B3-0C55-7F7D-EC781DF5FB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4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B3EA763-9EC0-0C87-C9B1-54A1E8918B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5880" y="585216"/>
            <a:ext cx="1387131" cy="1625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B36DC7D-A6DC-E76D-49C9-4B8AC3D4C7EC}"/>
              </a:ext>
            </a:extLst>
          </p:cNvPr>
          <p:cNvSpPr txBox="1"/>
          <p:nvPr/>
        </p:nvSpPr>
        <p:spPr>
          <a:xfrm>
            <a:off x="1024128" y="2353692"/>
            <a:ext cx="100965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8925" lvl="1" indent="-288925">
              <a:buFont typeface="Arial" panose="020B0604020202020204" pitchFamily="34" charset="0"/>
              <a:buChar char="•"/>
            </a:pPr>
            <a:r>
              <a:rPr lang="en-US" sz="3600" dirty="0">
                <a:latin typeface="Tw Cen MT" panose="020B0602020104020603" pitchFamily="34" charset="77"/>
              </a:rPr>
              <a:t>An R package for interacting with </a:t>
            </a:r>
            <a:r>
              <a:rPr lang="en-US" sz="3600" dirty="0" err="1">
                <a:latin typeface="Tw Cen MT" panose="020B0602020104020603" pitchFamily="34" charset="77"/>
              </a:rPr>
              <a:t>REDCap</a:t>
            </a:r>
            <a:endParaRPr lang="en-US" sz="3600" dirty="0">
              <a:latin typeface="Tw Cen MT" panose="020B0602020104020603" pitchFamily="34" charset="77"/>
            </a:endParaRPr>
          </a:p>
          <a:p>
            <a:pPr marL="288925" lvl="1" indent="-288925">
              <a:buFont typeface="Arial" panose="020B0604020202020204" pitchFamily="34" charset="0"/>
              <a:buChar char="•"/>
            </a:pPr>
            <a:r>
              <a:rPr lang="en-US" sz="3600" dirty="0">
                <a:latin typeface="Tw Cen MT" panose="020B0602020104020603" pitchFamily="34" charset="77"/>
              </a:rPr>
              <a:t>A set of functions that wrap the </a:t>
            </a:r>
            <a:r>
              <a:rPr lang="en-US" sz="3600" dirty="0" err="1">
                <a:latin typeface="Tw Cen MT" panose="020B0602020104020603" pitchFamily="34" charset="77"/>
              </a:rPr>
              <a:t>REDCap</a:t>
            </a:r>
            <a:r>
              <a:rPr lang="en-US" sz="3600" dirty="0">
                <a:latin typeface="Tw Cen MT" panose="020B0602020104020603" pitchFamily="34" charset="77"/>
              </a:rPr>
              <a:t> API</a:t>
            </a:r>
          </a:p>
          <a:p>
            <a:pPr lvl="1"/>
            <a:r>
              <a:rPr lang="en-US" sz="2800" dirty="0">
                <a:solidFill>
                  <a:srgbClr val="0070C0"/>
                </a:solidFill>
                <a:latin typeface="Monaco" pitchFamily="2" charset="77"/>
              </a:rPr>
              <a:t>     </a:t>
            </a:r>
            <a:r>
              <a:rPr lang="en-US" sz="2800" dirty="0" err="1">
                <a:solidFill>
                  <a:srgbClr val="0070C0"/>
                </a:solidFill>
                <a:latin typeface="Monaco" pitchFamily="2" charset="77"/>
              </a:rPr>
              <a:t>redcap_read</a:t>
            </a:r>
            <a:r>
              <a:rPr lang="en-US" sz="2800" dirty="0">
                <a:solidFill>
                  <a:srgbClr val="0070C0"/>
                </a:solidFill>
                <a:latin typeface="Monaco" pitchFamily="2" charset="77"/>
              </a:rPr>
              <a:t>()</a:t>
            </a:r>
          </a:p>
          <a:p>
            <a:pPr lvl="1"/>
            <a:r>
              <a:rPr lang="en-US" sz="2800" dirty="0">
                <a:solidFill>
                  <a:srgbClr val="0070C0"/>
                </a:solidFill>
                <a:latin typeface="Monaco" pitchFamily="2" charset="77"/>
              </a:rPr>
              <a:t>     </a:t>
            </a:r>
            <a:r>
              <a:rPr lang="en-US" sz="2800" dirty="0" err="1">
                <a:solidFill>
                  <a:srgbClr val="0070C0"/>
                </a:solidFill>
                <a:latin typeface="Monaco" pitchFamily="2" charset="77"/>
              </a:rPr>
              <a:t>redcap_metadata_read</a:t>
            </a:r>
            <a:r>
              <a:rPr lang="en-US" sz="2800" dirty="0">
                <a:solidFill>
                  <a:srgbClr val="0070C0"/>
                </a:solidFill>
                <a:latin typeface="Monaco" pitchFamily="2" charset="77"/>
              </a:rPr>
              <a:t>()</a:t>
            </a:r>
          </a:p>
          <a:p>
            <a:pPr lvl="1"/>
            <a:r>
              <a:rPr lang="en-US" sz="2800" dirty="0">
                <a:solidFill>
                  <a:srgbClr val="0070C0"/>
                </a:solidFill>
                <a:latin typeface="Monaco" pitchFamily="2" charset="77"/>
              </a:rPr>
              <a:t>     </a:t>
            </a:r>
            <a:r>
              <a:rPr lang="en-US" sz="2800" dirty="0" err="1">
                <a:solidFill>
                  <a:srgbClr val="0070C0"/>
                </a:solidFill>
                <a:latin typeface="Monaco" pitchFamily="2" charset="77"/>
              </a:rPr>
              <a:t>redcap_write</a:t>
            </a:r>
            <a:r>
              <a:rPr lang="en-US" sz="2800" dirty="0">
                <a:solidFill>
                  <a:srgbClr val="0070C0"/>
                </a:solidFill>
                <a:latin typeface="Monaco" pitchFamily="2" charset="77"/>
              </a:rPr>
              <a:t>()   </a:t>
            </a:r>
          </a:p>
          <a:p>
            <a:pPr marL="288925" lvl="1" indent="-288925">
              <a:buFont typeface="Arial" panose="020B0604020202020204" pitchFamily="34" charset="0"/>
              <a:buChar char="•"/>
            </a:pPr>
            <a:r>
              <a:rPr lang="en-US" sz="3600" dirty="0">
                <a:latin typeface="Tw Cen MT" panose="020B0602020104020603" pitchFamily="34" charset="77"/>
              </a:rPr>
              <a:t>Well engineered, tested, and maintained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4C6049-E089-25EA-C576-AB48A587AF6E}"/>
              </a:ext>
            </a:extLst>
          </p:cNvPr>
          <p:cNvSpPr txBox="1"/>
          <p:nvPr/>
        </p:nvSpPr>
        <p:spPr>
          <a:xfrm>
            <a:off x="5568288" y="6045958"/>
            <a:ext cx="58821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  <a:latin typeface="Monaco" pitchFamily="2" charset="77"/>
              </a:rPr>
              <a:t>https://</a:t>
            </a:r>
            <a:r>
              <a:rPr lang="en-US" sz="2000" b="1" dirty="0" err="1">
                <a:solidFill>
                  <a:srgbClr val="0070C0"/>
                </a:solidFill>
                <a:latin typeface="Monaco" pitchFamily="2" charset="77"/>
              </a:rPr>
              <a:t>ouhscbbmc.github.io</a:t>
            </a:r>
            <a:r>
              <a:rPr lang="en-US" sz="2000" b="1" dirty="0">
                <a:solidFill>
                  <a:srgbClr val="0070C0"/>
                </a:solidFill>
                <a:latin typeface="Monaco" pitchFamily="2" charset="77"/>
              </a:rPr>
              <a:t>/</a:t>
            </a:r>
            <a:r>
              <a:rPr lang="en-US" sz="2000" b="1" dirty="0" err="1">
                <a:solidFill>
                  <a:srgbClr val="0070C0"/>
                </a:solidFill>
                <a:latin typeface="Monaco" pitchFamily="2" charset="77"/>
              </a:rPr>
              <a:t>REDCapR</a:t>
            </a:r>
            <a:endParaRPr lang="en-US" sz="2000" b="1" dirty="0">
              <a:solidFill>
                <a:srgbClr val="0070C0"/>
              </a:solidFill>
              <a:latin typeface="Monaco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958633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BD87F-7F01-1AD1-D03E-43F5F4ADE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REDCART database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F476F4E-F9C3-81C3-2316-D3E96DC84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5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84D34F-B874-BBAE-7B66-6E96C82CAFA8}"/>
              </a:ext>
            </a:extLst>
          </p:cNvPr>
          <p:cNvSpPr txBox="1"/>
          <p:nvPr/>
        </p:nvSpPr>
        <p:spPr>
          <a:xfrm>
            <a:off x="1024128" y="2353692"/>
            <a:ext cx="889657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8925" lvl="1" indent="-288925">
              <a:buFont typeface="Arial" panose="020B0604020202020204" pitchFamily="34" charset="0"/>
              <a:buChar char="•"/>
            </a:pPr>
            <a:r>
              <a:rPr lang="en-US" sz="3600" dirty="0">
                <a:latin typeface="Tw Cen MT" panose="020B0602020104020603" pitchFamily="34" charset="77"/>
              </a:rPr>
              <a:t>Dataset on patients treated with CAR-T cells for B-ALL</a:t>
            </a:r>
          </a:p>
          <a:p>
            <a:pPr marL="288925" lvl="1" indent="-288925">
              <a:buFont typeface="Arial" panose="020B0604020202020204" pitchFamily="34" charset="0"/>
              <a:buChar char="•"/>
            </a:pPr>
            <a:r>
              <a:rPr lang="en-US" sz="3600" dirty="0">
                <a:latin typeface="Tw Cen MT" panose="020B0602020104020603" pitchFamily="34" charset="77"/>
              </a:rPr>
              <a:t>Longitudinal – CRFs organized by events</a:t>
            </a:r>
          </a:p>
          <a:p>
            <a:pPr marL="288925" lvl="1" indent="-288925">
              <a:buFont typeface="Arial" panose="020B0604020202020204" pitchFamily="34" charset="0"/>
              <a:buChar char="•"/>
            </a:pPr>
            <a:r>
              <a:rPr lang="en-US" sz="3600" dirty="0">
                <a:latin typeface="Tw Cen MT" panose="020B0602020104020603" pitchFamily="34" charset="77"/>
              </a:rPr>
              <a:t>Contains repeated CRFs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03093F1-25F2-2402-3CAF-24CEA50F0E78}"/>
              </a:ext>
            </a:extLst>
          </p:cNvPr>
          <p:cNvGrpSpPr/>
          <p:nvPr/>
        </p:nvGrpSpPr>
        <p:grpSpPr>
          <a:xfrm>
            <a:off x="10041149" y="495501"/>
            <a:ext cx="3950896" cy="3748695"/>
            <a:chOff x="8405793" y="706941"/>
            <a:chExt cx="3407796" cy="3024643"/>
          </a:xfrm>
        </p:grpSpPr>
        <p:pic>
          <p:nvPicPr>
            <p:cNvPr id="5" name="Picture 2" descr="Normal vs CAR T cell">
              <a:extLst>
                <a:ext uri="{FF2B5EF4-FFF2-40B4-BE49-F238E27FC236}">
                  <a16:creationId xmlns:a16="http://schemas.microsoft.com/office/drawing/2014/main" id="{5AE54ABC-50D1-C5F9-5AD8-7FD602CF45A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937" t="8718"/>
            <a:stretch/>
          </p:blipFill>
          <p:spPr bwMode="auto">
            <a:xfrm>
              <a:off x="8405793" y="706941"/>
              <a:ext cx="3407796" cy="30246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56E42EF-FAF9-B614-48C9-B928DB8CA38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732772" y="1577907"/>
              <a:ext cx="1435100" cy="12573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DC4D6FE-72D1-F7A9-DF4F-AE2196FF924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295448" y="1567745"/>
              <a:ext cx="1435100" cy="125730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823E478-EE05-5058-9D47-04FAEF23790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309100" y="1778004"/>
              <a:ext cx="861786" cy="755016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3306F4B-6A93-5319-E4FB-C7EEE1A76C1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201066" y="1841754"/>
              <a:ext cx="177202" cy="1552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47529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0"/>
          <p:cNvSpPr/>
          <p:nvPr/>
        </p:nvSpPr>
        <p:spPr>
          <a:xfrm>
            <a:off x="-60959" y="0"/>
            <a:ext cx="12306300" cy="6928624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280" name="Google Shape;280;p30"/>
          <p:cNvSpPr txBox="1"/>
          <p:nvPr/>
        </p:nvSpPr>
        <p:spPr>
          <a:xfrm>
            <a:off x="572429" y="1832149"/>
            <a:ext cx="10973577" cy="4105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804" rIns="0" bIns="0" anchor="t" anchorCtr="0">
            <a:noAutofit/>
          </a:bodyPr>
          <a:lstStyle/>
          <a:p>
            <a:pPr marL="0" indent="0">
              <a:buNone/>
            </a:pPr>
            <a:r>
              <a:rPr lang="en-US" sz="3600" dirty="0"/>
              <a:t>Open the file named </a:t>
            </a:r>
            <a:r>
              <a:rPr lang="en-US" sz="3200" dirty="0">
                <a:solidFill>
                  <a:srgbClr val="0070C0"/>
                </a:solidFill>
                <a:latin typeface="Monaco" pitchFamily="2" charset="77"/>
              </a:rPr>
              <a:t>04 – </a:t>
            </a:r>
            <a:r>
              <a:rPr lang="en-US" sz="3200" dirty="0" err="1">
                <a:solidFill>
                  <a:srgbClr val="0070C0"/>
                </a:solidFill>
                <a:latin typeface="Monaco" pitchFamily="2" charset="77"/>
              </a:rPr>
              <a:t>REDCap</a:t>
            </a:r>
            <a:r>
              <a:rPr lang="en-US" sz="3200" dirty="0">
                <a:solidFill>
                  <a:srgbClr val="0070C0"/>
                </a:solidFill>
                <a:latin typeface="Monaco" pitchFamily="2" charset="77"/>
              </a:rPr>
              <a:t> and </a:t>
            </a:r>
            <a:r>
              <a:rPr lang="en-US" sz="3200" dirty="0" err="1">
                <a:solidFill>
                  <a:srgbClr val="0070C0"/>
                </a:solidFill>
                <a:latin typeface="Monaco" pitchFamily="2" charset="77"/>
              </a:rPr>
              <a:t>R.qmd</a:t>
            </a:r>
            <a:r>
              <a:rPr lang="en-US" sz="3600" dirty="0"/>
              <a:t> In the </a:t>
            </a:r>
            <a:r>
              <a:rPr lang="en-US" sz="3200" dirty="0">
                <a:solidFill>
                  <a:srgbClr val="0070C0"/>
                </a:solidFill>
                <a:latin typeface="Monaco" pitchFamily="2" charset="77"/>
              </a:rPr>
              <a:t>exercises</a:t>
            </a:r>
            <a:r>
              <a:rPr lang="en-US" sz="3600" dirty="0">
                <a:solidFill>
                  <a:srgbClr val="0070C0"/>
                </a:solidFill>
                <a:latin typeface="Monaco" pitchFamily="2" charset="77"/>
              </a:rPr>
              <a:t> </a:t>
            </a:r>
            <a:r>
              <a:rPr lang="en-US" sz="3600" dirty="0"/>
              <a:t>folder.</a:t>
            </a:r>
          </a:p>
          <a:p>
            <a:pPr marL="0" indent="0">
              <a:buNone/>
            </a:pPr>
            <a:endParaRPr lang="en-US" sz="3600" dirty="0"/>
          </a:p>
          <a:p>
            <a:pPr marL="0" indent="0">
              <a:buNone/>
            </a:pPr>
            <a:r>
              <a:rPr lang="en-US" sz="3600" dirty="0"/>
              <a:t>Read what it says and follow the instructions to complete the exercise.</a:t>
            </a:r>
          </a:p>
        </p:txBody>
      </p:sp>
      <p:sp>
        <p:nvSpPr>
          <p:cNvPr id="6" name="Google Shape;53;p8"/>
          <p:cNvSpPr txBox="1"/>
          <p:nvPr/>
        </p:nvSpPr>
        <p:spPr>
          <a:xfrm>
            <a:off x="4064655" y="422246"/>
            <a:ext cx="3670259" cy="914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504" rIns="0" bIns="0" anchor="t" anchorCtr="0">
            <a:noAutofit/>
          </a:bodyPr>
          <a:lstStyle/>
          <a:p>
            <a:pPr marL="6803" algn="ctr"/>
            <a:r>
              <a:rPr lang="en-US" sz="5196">
                <a:solidFill>
                  <a:srgbClr val="005493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Your Turn </a:t>
            </a:r>
            <a:endParaRPr sz="5196"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6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73545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ED4F9AF-0951-D012-C6E5-359CCBBB53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391" y="1869141"/>
            <a:ext cx="11151448" cy="3118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704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/>
          <p:cNvGrpSpPr/>
          <p:nvPr/>
        </p:nvGrpSpPr>
        <p:grpSpPr>
          <a:xfrm>
            <a:off x="214313" y="3507699"/>
            <a:ext cx="11591960" cy="655320"/>
            <a:chOff x="2080825" y="3162925"/>
            <a:chExt cx="8090002" cy="655320"/>
          </a:xfrm>
        </p:grpSpPr>
        <p:sp>
          <p:nvSpPr>
            <p:cNvPr id="7" name="Rectangle 6"/>
            <p:cNvSpPr/>
            <p:nvPr/>
          </p:nvSpPr>
          <p:spPr>
            <a:xfrm>
              <a:off x="2080825" y="3162925"/>
              <a:ext cx="8090002" cy="6553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080825" y="3235065"/>
              <a:ext cx="809000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1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Monaco" charset="0"/>
                  <a:ea typeface="Monaco" charset="0"/>
                  <a:cs typeface="Monaco" charset="0"/>
                </a:rPr>
                <a:t>  creds</a:t>
              </a: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Monaco" charset="0"/>
                  <a:ea typeface="Monaco" charset="0"/>
                  <a:cs typeface="Monaco" charset="0"/>
                </a:rPr>
                <a:t> </a:t>
              </a: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onaco" charset="0"/>
                  <a:ea typeface="Monaco" charset="0"/>
                  <a:cs typeface="Monaco" charset="0"/>
                </a:rPr>
                <a:t>&lt;- </a:t>
              </a:r>
              <a:r>
                <a:rPr kumimoji="0" lang="en-US" sz="2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onaco" charset="0"/>
                  <a:ea typeface="Monaco" charset="0"/>
                  <a:cs typeface="Monaco" charset="0"/>
                </a:rPr>
                <a:t>retrieve_credential_local</a:t>
              </a: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onaco" charset="0"/>
                  <a:ea typeface="Monaco" charset="0"/>
                  <a:cs typeface="Monaco" charset="0"/>
                </a:rPr>
                <a:t>(</a:t>
              </a:r>
              <a:r>
                <a:rPr kumimoji="0" lang="en-US" sz="2800" b="0" i="1" u="none" strike="noStrike" kern="1200" cap="none" spc="0" normalizeH="0" baseline="0" noProof="0" dirty="0" err="1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Monaco" charset="0"/>
                  <a:ea typeface="Monaco" charset="0"/>
                  <a:cs typeface="Monaco" charset="0"/>
                </a:rPr>
                <a:t>file_name</a:t>
              </a: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Monaco" charset="0"/>
                  <a:ea typeface="Monaco" charset="0"/>
                  <a:cs typeface="Monaco" charset="0"/>
                </a:rPr>
                <a:t>, </a:t>
              </a:r>
              <a:r>
                <a:rPr kumimoji="0" lang="en-US" sz="2800" b="0" i="1" u="none" strike="noStrike" kern="1200" cap="none" spc="0" normalizeH="0" baseline="0" noProof="0" dirty="0" err="1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Monaco" charset="0"/>
                  <a:ea typeface="Monaco" charset="0"/>
                  <a:cs typeface="Monaco" charset="0"/>
                </a:rPr>
                <a:t>pid</a:t>
              </a: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onaco" charset="0"/>
                  <a:ea typeface="Monaco" charset="0"/>
                  <a:cs typeface="Monaco" charset="0"/>
                </a:rPr>
                <a:t>)</a:t>
              </a:r>
            </a:p>
          </p:txBody>
        </p:sp>
      </p:grpSp>
      <p:sp>
        <p:nvSpPr>
          <p:cNvPr id="13" name="Rectangle 12"/>
          <p:cNvSpPr/>
          <p:nvPr/>
        </p:nvSpPr>
        <p:spPr>
          <a:xfrm>
            <a:off x="0" y="740977"/>
            <a:ext cx="12192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retrieve_credential_local</a:t>
            </a: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()</a:t>
            </a:r>
            <a:endParaRPr kumimoji="0" lang="en-US" sz="4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678224" y="4750539"/>
            <a:ext cx="9037190" cy="1679292"/>
            <a:chOff x="718885" y="4360794"/>
            <a:chExt cx="9037190" cy="1679292"/>
          </a:xfrm>
        </p:grpSpPr>
        <p:grpSp>
          <p:nvGrpSpPr>
            <p:cNvPr id="20" name="Group 19"/>
            <p:cNvGrpSpPr/>
            <p:nvPr/>
          </p:nvGrpSpPr>
          <p:grpSpPr>
            <a:xfrm>
              <a:off x="8744665" y="4706756"/>
              <a:ext cx="1011410" cy="1020522"/>
              <a:chOff x="8744665" y="4706756"/>
              <a:chExt cx="1011410" cy="1020522"/>
            </a:xfrm>
          </p:grpSpPr>
          <p:pic>
            <p:nvPicPr>
              <p:cNvPr id="14" name="Picture 13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744665" y="4706756"/>
                <a:ext cx="1011410" cy="1020522"/>
              </a:xfrm>
              <a:prstGeom prst="rect">
                <a:avLst/>
              </a:prstGeom>
            </p:spPr>
          </p:pic>
          <p:sp>
            <p:nvSpPr>
              <p:cNvPr id="15" name="TextBox 14"/>
              <p:cNvSpPr txBox="1"/>
              <p:nvPr/>
            </p:nvSpPr>
            <p:spPr>
              <a:xfrm>
                <a:off x="8891486" y="4922826"/>
                <a:ext cx="68779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Tw Cen MT" panose="020B0602020104020603"/>
                    <a:ea typeface="+mn-ea"/>
                    <a:cs typeface="+mn-cs"/>
                  </a:rPr>
                  <a:t>csv</a:t>
                </a:r>
                <a:endPara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Tw Cen MT" panose="020B0602020104020603"/>
                  <a:ea typeface="+mn-ea"/>
                  <a:cs typeface="+mn-cs"/>
                </a:endParaRPr>
              </a:p>
            </p:txBody>
          </p:sp>
        </p:grpSp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71289"/>
            <a:stretch/>
          </p:blipFill>
          <p:spPr>
            <a:xfrm>
              <a:off x="718885" y="4360794"/>
              <a:ext cx="821964" cy="1679292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64586409-CC9D-B1E5-2413-62266D197B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58917" y="5089573"/>
            <a:ext cx="821964" cy="1061704"/>
          </a:xfrm>
          <a:prstGeom prst="rect">
            <a:avLst/>
          </a:prstGeom>
        </p:spPr>
      </p:pic>
      <p:sp>
        <p:nvSpPr>
          <p:cNvPr id="4" name="Left Arrow 3">
            <a:extLst>
              <a:ext uri="{FF2B5EF4-FFF2-40B4-BE49-F238E27FC236}">
                <a16:creationId xmlns:a16="http://schemas.microsoft.com/office/drawing/2014/main" id="{7EA994DA-F75E-36AE-D9BD-556FF5718A75}"/>
              </a:ext>
            </a:extLst>
          </p:cNvPr>
          <p:cNvSpPr/>
          <p:nvPr/>
        </p:nvSpPr>
        <p:spPr>
          <a:xfrm>
            <a:off x="1914525" y="5429250"/>
            <a:ext cx="5736851" cy="406541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E2B0EC3-2B53-1223-3BA5-D169CFA52A6B}"/>
              </a:ext>
            </a:extLst>
          </p:cNvPr>
          <p:cNvSpPr txBox="1"/>
          <p:nvPr/>
        </p:nvSpPr>
        <p:spPr>
          <a:xfrm>
            <a:off x="8518057" y="6157248"/>
            <a:ext cx="1407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file_name.csv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26F149-8403-1188-B310-BA319BB22EF1}"/>
              </a:ext>
            </a:extLst>
          </p:cNvPr>
          <p:cNvSpPr txBox="1"/>
          <p:nvPr/>
        </p:nvSpPr>
        <p:spPr>
          <a:xfrm>
            <a:off x="10210214" y="6163219"/>
            <a:ext cx="1303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REDCap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PID</a:t>
            </a:r>
          </a:p>
        </p:txBody>
      </p:sp>
      <p:sp>
        <p:nvSpPr>
          <p:cNvPr id="6" name="Double Bracket 5">
            <a:extLst>
              <a:ext uri="{FF2B5EF4-FFF2-40B4-BE49-F238E27FC236}">
                <a16:creationId xmlns:a16="http://schemas.microsoft.com/office/drawing/2014/main" id="{15D4BD47-322A-D19F-9930-486DD1937344}"/>
              </a:ext>
            </a:extLst>
          </p:cNvPr>
          <p:cNvSpPr/>
          <p:nvPr/>
        </p:nvSpPr>
        <p:spPr>
          <a:xfrm>
            <a:off x="7924171" y="4750539"/>
            <a:ext cx="3761323" cy="1905755"/>
          </a:xfrm>
          <a:prstGeom prst="bracketPair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621701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/>
          <p:cNvGrpSpPr/>
          <p:nvPr/>
        </p:nvGrpSpPr>
        <p:grpSpPr>
          <a:xfrm>
            <a:off x="214313" y="3507699"/>
            <a:ext cx="11591960" cy="655320"/>
            <a:chOff x="2080825" y="3162925"/>
            <a:chExt cx="8090002" cy="655320"/>
          </a:xfrm>
        </p:grpSpPr>
        <p:sp>
          <p:nvSpPr>
            <p:cNvPr id="7" name="Rectangle 6"/>
            <p:cNvSpPr/>
            <p:nvPr/>
          </p:nvSpPr>
          <p:spPr>
            <a:xfrm>
              <a:off x="2080825" y="3162925"/>
              <a:ext cx="8090002" cy="6553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080825" y="3235065"/>
              <a:ext cx="809000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1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Monaco" charset="0"/>
                  <a:ea typeface="Monaco" charset="0"/>
                  <a:cs typeface="Monaco" charset="0"/>
                </a:rPr>
                <a:t>  creds</a:t>
              </a: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Monaco" charset="0"/>
                  <a:ea typeface="Monaco" charset="0"/>
                  <a:cs typeface="Monaco" charset="0"/>
                </a:rPr>
                <a:t> </a:t>
              </a: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onaco" charset="0"/>
                  <a:ea typeface="Monaco" charset="0"/>
                  <a:cs typeface="Monaco" charset="0"/>
                </a:rPr>
                <a:t>&lt;- </a:t>
              </a:r>
              <a:r>
                <a:rPr kumimoji="0" lang="en-US" sz="2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onaco" charset="0"/>
                  <a:ea typeface="Monaco" charset="0"/>
                  <a:cs typeface="Monaco" charset="0"/>
                </a:rPr>
                <a:t>retrieve_credential_local</a:t>
              </a: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onaco" charset="0"/>
                  <a:ea typeface="Monaco" charset="0"/>
                  <a:cs typeface="Monaco" charset="0"/>
                </a:rPr>
                <a:t>(</a:t>
              </a:r>
              <a:r>
                <a:rPr kumimoji="0" lang="en-US" sz="2800" b="0" i="1" u="none" strike="noStrike" kern="1200" cap="none" spc="0" normalizeH="0" baseline="0" noProof="0" dirty="0" err="1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Monaco" charset="0"/>
                  <a:ea typeface="Monaco" charset="0"/>
                  <a:cs typeface="Monaco" charset="0"/>
                </a:rPr>
                <a:t>file_name</a:t>
              </a: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Monaco" charset="0"/>
                  <a:ea typeface="Monaco" charset="0"/>
                  <a:cs typeface="Monaco" charset="0"/>
                </a:rPr>
                <a:t>, </a:t>
              </a:r>
              <a:r>
                <a:rPr kumimoji="0" lang="en-US" sz="2800" b="0" i="1" u="none" strike="noStrike" kern="1200" cap="none" spc="0" normalizeH="0" baseline="0" noProof="0" dirty="0" err="1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Monaco" charset="0"/>
                  <a:ea typeface="Monaco" charset="0"/>
                  <a:cs typeface="Monaco" charset="0"/>
                </a:rPr>
                <a:t>pid</a:t>
              </a: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onaco" charset="0"/>
                  <a:ea typeface="Monaco" charset="0"/>
                  <a:cs typeface="Monaco" charset="0"/>
                </a:rPr>
                <a:t>)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AF550021-523B-E16A-17B9-047E1FE6E9FA}"/>
              </a:ext>
            </a:extLst>
          </p:cNvPr>
          <p:cNvGrpSpPr/>
          <p:nvPr/>
        </p:nvGrpSpPr>
        <p:grpSpPr>
          <a:xfrm>
            <a:off x="5226053" y="1907265"/>
            <a:ext cx="2365216" cy="1692771"/>
            <a:chOff x="1322364" y="4528478"/>
            <a:chExt cx="1503814" cy="1301318"/>
          </a:xfrm>
        </p:grpSpPr>
        <p:sp>
          <p:nvSpPr>
            <p:cNvPr id="10" name="Rounded Rectangular Callout 9">
              <a:extLst>
                <a:ext uri="{FF2B5EF4-FFF2-40B4-BE49-F238E27FC236}">
                  <a16:creationId xmlns:a16="http://schemas.microsoft.com/office/drawing/2014/main" id="{6D0AB88A-3513-F127-3942-57F7CC271E50}"/>
                </a:ext>
              </a:extLst>
            </p:cNvPr>
            <p:cNvSpPr/>
            <p:nvPr/>
          </p:nvSpPr>
          <p:spPr>
            <a:xfrm>
              <a:off x="1322364" y="4703869"/>
              <a:ext cx="1503814" cy="958362"/>
            </a:xfrm>
            <a:prstGeom prst="wedgeRoundRectCallout">
              <a:avLst>
                <a:gd name="adj1" fmla="val -5341"/>
                <a:gd name="adj2" fmla="val 73068"/>
                <a:gd name="adj3" fmla="val 16667"/>
              </a:avLst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C9759E2-35BB-6BDE-359A-C27F599F8BD9}"/>
                </a:ext>
              </a:extLst>
            </p:cNvPr>
            <p:cNvSpPr txBox="1"/>
            <p:nvPr/>
          </p:nvSpPr>
          <p:spPr>
            <a:xfrm>
              <a:off x="1322364" y="4528478"/>
              <a:ext cx="1503814" cy="130131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w Cen MT" panose="020B0602020104020603"/>
                  <a:ea typeface="+mn-ea"/>
                  <a:cs typeface="+mn-cs"/>
                </a:rPr>
                <a:t>function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w Cen MT" panose="020B0602020104020603"/>
                  <a:ea typeface="+mn-ea"/>
                  <a:cs typeface="+mn-cs"/>
                </a:rPr>
                <a:t>(does stuff)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EDBFB33-9977-9397-0591-635D1AFAFB44}"/>
              </a:ext>
            </a:extLst>
          </p:cNvPr>
          <p:cNvGrpSpPr/>
          <p:nvPr/>
        </p:nvGrpSpPr>
        <p:grpSpPr>
          <a:xfrm>
            <a:off x="7871281" y="1907264"/>
            <a:ext cx="3693190" cy="1692772"/>
            <a:chOff x="1322364" y="4528478"/>
            <a:chExt cx="1503814" cy="1301319"/>
          </a:xfrm>
        </p:grpSpPr>
        <p:sp>
          <p:nvSpPr>
            <p:cNvPr id="17" name="Rounded Rectangular Callout 16">
              <a:extLst>
                <a:ext uri="{FF2B5EF4-FFF2-40B4-BE49-F238E27FC236}">
                  <a16:creationId xmlns:a16="http://schemas.microsoft.com/office/drawing/2014/main" id="{EA39A982-C3EC-358B-62DF-F52ACA25BBEE}"/>
                </a:ext>
              </a:extLst>
            </p:cNvPr>
            <p:cNvSpPr/>
            <p:nvPr/>
          </p:nvSpPr>
          <p:spPr>
            <a:xfrm>
              <a:off x="1322364" y="4703869"/>
              <a:ext cx="1503814" cy="958362"/>
            </a:xfrm>
            <a:prstGeom prst="wedgeRoundRectCallout">
              <a:avLst>
                <a:gd name="adj1" fmla="val -1277"/>
                <a:gd name="adj2" fmla="val 69319"/>
                <a:gd name="adj3" fmla="val 16667"/>
              </a:avLst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02458D6-1E21-E133-3211-A090CEAD5050}"/>
                </a:ext>
              </a:extLst>
            </p:cNvPr>
            <p:cNvSpPr txBox="1"/>
            <p:nvPr/>
          </p:nvSpPr>
          <p:spPr>
            <a:xfrm>
              <a:off x="1322364" y="4528478"/>
              <a:ext cx="1503814" cy="130131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w Cen MT" panose="020B0602020104020603"/>
                  <a:ea typeface="+mn-ea"/>
                  <a:cs typeface="+mn-cs"/>
                </a:rPr>
                <a:t>arguments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w Cen MT" panose="020B0602020104020603"/>
                  <a:ea typeface="+mn-ea"/>
                  <a:cs typeface="+mn-cs"/>
                </a:rPr>
                <a:t>(inputs)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endParaRPr>
            </a:p>
          </p:txBody>
        </p:sp>
      </p:grpSp>
      <p:sp>
        <p:nvSpPr>
          <p:cNvPr id="19" name="Rounded Rectangular Callout 18">
            <a:extLst>
              <a:ext uri="{FF2B5EF4-FFF2-40B4-BE49-F238E27FC236}">
                <a16:creationId xmlns:a16="http://schemas.microsoft.com/office/drawing/2014/main" id="{629A47E9-A7D2-5384-1719-B2B698173B6C}"/>
              </a:ext>
            </a:extLst>
          </p:cNvPr>
          <p:cNvSpPr/>
          <p:nvPr/>
        </p:nvSpPr>
        <p:spPr>
          <a:xfrm>
            <a:off x="1968398" y="4435786"/>
            <a:ext cx="6041571" cy="1246648"/>
          </a:xfrm>
          <a:prstGeom prst="wedgeRoundRectCallout">
            <a:avLst>
              <a:gd name="adj1" fmla="val -45022"/>
              <a:gd name="adj2" fmla="val -92507"/>
              <a:gd name="adj3" fmla="val 16667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BF1C28C-7405-9E6C-B73D-2C5EBEC66C95}"/>
              </a:ext>
            </a:extLst>
          </p:cNvPr>
          <p:cNvSpPr txBox="1"/>
          <p:nvPr/>
        </p:nvSpPr>
        <p:spPr>
          <a:xfrm>
            <a:off x="1968398" y="4279549"/>
            <a:ext cx="6041571" cy="150810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assignment operator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(“gets”)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91E4B0F-5A5B-6971-4831-30356B7AB821}"/>
              </a:ext>
            </a:extLst>
          </p:cNvPr>
          <p:cNvGrpSpPr/>
          <p:nvPr/>
        </p:nvGrpSpPr>
        <p:grpSpPr>
          <a:xfrm>
            <a:off x="1968398" y="1876487"/>
            <a:ext cx="2365216" cy="1754326"/>
            <a:chOff x="1968398" y="1876487"/>
            <a:chExt cx="2365216" cy="1754326"/>
          </a:xfrm>
        </p:grpSpPr>
        <p:sp>
          <p:nvSpPr>
            <p:cNvPr id="25" name="Rounded Rectangular Callout 24">
              <a:extLst>
                <a:ext uri="{FF2B5EF4-FFF2-40B4-BE49-F238E27FC236}">
                  <a16:creationId xmlns:a16="http://schemas.microsoft.com/office/drawing/2014/main" id="{FEBE894A-645D-446D-3590-B5E69FB46375}"/>
                </a:ext>
              </a:extLst>
            </p:cNvPr>
            <p:cNvSpPr/>
            <p:nvPr/>
          </p:nvSpPr>
          <p:spPr>
            <a:xfrm>
              <a:off x="1968398" y="2135413"/>
              <a:ext cx="2365216" cy="1246649"/>
            </a:xfrm>
            <a:prstGeom prst="wedgeRoundRectCallout">
              <a:avLst>
                <a:gd name="adj1" fmla="val -75413"/>
                <a:gd name="adj2" fmla="val 78307"/>
                <a:gd name="adj3" fmla="val 16667"/>
              </a:avLst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09D0575-237E-C732-85CA-CA97252449C4}"/>
                </a:ext>
              </a:extLst>
            </p:cNvPr>
            <p:cNvSpPr txBox="1"/>
            <p:nvPr/>
          </p:nvSpPr>
          <p:spPr>
            <a:xfrm>
              <a:off x="1968398" y="1876487"/>
              <a:ext cx="2365216" cy="175432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w Cen MT" panose="020B0602020104020603"/>
                  <a:ea typeface="+mn-ea"/>
                  <a:cs typeface="+mn-cs"/>
                </a:rPr>
                <a:t>object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w Cen MT" panose="020B0602020104020603"/>
                  <a:ea typeface="+mn-ea"/>
                  <a:cs typeface="+mn-cs"/>
                </a:rPr>
                <a:t>(stores output)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4D9D283-F850-86FC-BCF2-E35858EE0D81}"/>
              </a:ext>
            </a:extLst>
          </p:cNvPr>
          <p:cNvSpPr txBox="1"/>
          <p:nvPr/>
        </p:nvSpPr>
        <p:spPr>
          <a:xfrm>
            <a:off x="-3154680" y="-8001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74856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3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1_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8880</TotalTime>
  <Words>1076</Words>
  <Application>Microsoft Macintosh PowerPoint</Application>
  <PresentationFormat>Widescreen</PresentationFormat>
  <Paragraphs>126</Paragraphs>
  <Slides>15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15</vt:i4>
      </vt:variant>
    </vt:vector>
  </HeadingPairs>
  <TitlesOfParts>
    <vt:vector size="24" baseType="lpstr">
      <vt:lpstr>Arial</vt:lpstr>
      <vt:lpstr>Calibri</vt:lpstr>
      <vt:lpstr>Monaco</vt:lpstr>
      <vt:lpstr>Tw Cen MT</vt:lpstr>
      <vt:lpstr>Tw Cen MT Condensed</vt:lpstr>
      <vt:lpstr>Wingdings</vt:lpstr>
      <vt:lpstr>Wingdings 3</vt:lpstr>
      <vt:lpstr>Integral</vt:lpstr>
      <vt:lpstr>1_Integral</vt:lpstr>
      <vt:lpstr>REDCap and R</vt:lpstr>
      <vt:lpstr>Goal: Learn how to download and process REDCap data using R</vt:lpstr>
      <vt:lpstr>What is REDCap?</vt:lpstr>
      <vt:lpstr>What is REDCapR?</vt:lpstr>
      <vt:lpstr>The REDCART database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Don’t hardcode credentials!</vt:lpstr>
      <vt:lpstr>The Problem with Complex REDCap Databases</vt:lpstr>
      <vt:lpstr>Why REDCapTidieR?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Transform Data with</dc:title>
  <dc:creator>Obstfeld, Amrom E</dc:creator>
  <cp:lastModifiedBy>Kadauke, Stephan</cp:lastModifiedBy>
  <cp:revision>96</cp:revision>
  <dcterms:modified xsi:type="dcterms:W3CDTF">2024-05-17T15:31:10Z</dcterms:modified>
</cp:coreProperties>
</file>